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56" r:id="rId2"/>
    <p:sldId id="273" r:id="rId3"/>
    <p:sldId id="274" r:id="rId4"/>
    <p:sldId id="258" r:id="rId5"/>
    <p:sldId id="257" r:id="rId6"/>
    <p:sldId id="259" r:id="rId7"/>
    <p:sldId id="260" r:id="rId8"/>
    <p:sldId id="261" r:id="rId9"/>
    <p:sldId id="270" r:id="rId10"/>
    <p:sldId id="271" r:id="rId11"/>
    <p:sldId id="262" r:id="rId12"/>
    <p:sldId id="263" r:id="rId13"/>
    <p:sldId id="264" r:id="rId14"/>
    <p:sldId id="265" r:id="rId15"/>
    <p:sldId id="266" r:id="rId16"/>
    <p:sldId id="267" r:id="rId17"/>
    <p:sldId id="268" r:id="rId18"/>
    <p:sldId id="269"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704F8DE-1555-4CC8-B600-62DCD0FD7C9B}">
          <p14:sldIdLst>
            <p14:sldId id="256"/>
            <p14:sldId id="273"/>
            <p14:sldId id="274"/>
            <p14:sldId id="258"/>
            <p14:sldId id="257"/>
            <p14:sldId id="259"/>
            <p14:sldId id="260"/>
            <p14:sldId id="261"/>
            <p14:sldId id="270"/>
            <p14:sldId id="271"/>
            <p14:sldId id="262"/>
            <p14:sldId id="263"/>
            <p14:sldId id="264"/>
            <p14:sldId id="265"/>
            <p14:sldId id="266"/>
            <p14:sldId id="267"/>
            <p14:sldId id="268"/>
            <p14:sldId id="269"/>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67" d="100"/>
          <a:sy n="67" d="100"/>
        </p:scale>
        <p:origin x="5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5C3A9-EB98-422B-8DD5-7916C81F3DF4}" type="datetimeFigureOut">
              <a:rPr kumimoji="1" lang="ja-JP" altLang="en-US" smtClean="0"/>
              <a:t>2023/2/13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27818-FC8A-4430-B63D-152EA58EAEB0}" type="slidenum">
              <a:rPr kumimoji="1" lang="ja-JP" altLang="en-US" smtClean="0"/>
              <a:t>‹#›</a:t>
            </a:fld>
            <a:endParaRPr kumimoji="1" lang="ja-JP" altLang="en-US"/>
          </a:p>
        </p:txBody>
      </p:sp>
    </p:spTree>
    <p:extLst>
      <p:ext uri="{BB962C8B-B14F-4D97-AF65-F5344CB8AC3E}">
        <p14:creationId xmlns:p14="http://schemas.microsoft.com/office/powerpoint/2010/main" val="3409346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A7077F-EC44-4C73-979F-AD25A9514AFD}"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204662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26013A-D349-4095-B78A-7F0AB0C97446}"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74377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4BBA7C-B5BC-47FC-8A10-E89EBE106BC8}"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64586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160F24-62E8-4252-A749-44F8E4DBA9F7}"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829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4EF215-D1C5-420A-8210-49D9F7DB17DF}"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269940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144B9C0-1988-482B-A317-18D9F18C9F63}" type="datetime1">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12491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DB2E3E9-F71B-4C1F-8B72-14E421CA5995}" type="datetime1">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989983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0DA0AF-E928-4B83-879A-D79C547DDACD}"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89445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9B2433-1947-4A30-B317-8EE168F0ABB7}"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51211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A0DB5-0896-448F-997B-68C4F08BF34C}"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57997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7CFF7-45DD-4562-9A35-D588486CA30C}"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0215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72F8E1-75A1-452B-9521-7F3F5D03B514}"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151556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9844DF-4953-4DA5-90C9-65E66C565832}" type="datetime1">
              <a:rPr kumimoji="1" lang="ja-JP" altLang="en-US" smtClean="0"/>
              <a:t>2023/2/13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23611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C214D49-5A4E-4218-A086-31B4A74E11C5}" type="datetime1">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28196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0C65-31C1-4062-89E1-AC80F9BC70BB}" type="datetime1">
              <a:rPr kumimoji="1" lang="ja-JP" altLang="en-US" smtClean="0"/>
              <a:t>2023/2/13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208608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41631D-1B89-4CB4-A536-2205E0A962A1}"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219400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09CBD0-6C9E-4234-9052-EE6C6E51CC77}"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100487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21F6206-4F1E-4AA7-9995-0276568735FC}" type="datetime1">
              <a:rPr kumimoji="1" lang="ja-JP" altLang="en-US" smtClean="0"/>
              <a:t>2023/2/13</a:t>
            </a:fld>
            <a:endParaRPr kumimoji="1" lang="ja-JP"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kumimoji="1" lang="ja-JP"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B2BFE94-F69C-413F-BAD0-6C585BBA7220}" type="slidenum">
              <a:rPr kumimoji="1" lang="ja-JP" altLang="en-US" smtClean="0"/>
              <a:t>‹#›</a:t>
            </a:fld>
            <a:endParaRPr kumimoji="1" lang="ja-JP" altLang="en-US"/>
          </a:p>
        </p:txBody>
      </p:sp>
    </p:spTree>
    <p:extLst>
      <p:ext uri="{BB962C8B-B14F-4D97-AF65-F5344CB8AC3E}">
        <p14:creationId xmlns:p14="http://schemas.microsoft.com/office/powerpoint/2010/main" val="32370761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lgorithm-archive.org/contents/split-operator_method/split-operator_method.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5127B-D7E4-53F6-6539-6D368FB2DED3}"/>
              </a:ext>
            </a:extLst>
          </p:cNvPr>
          <p:cNvSpPr>
            <a:spLocks noGrp="1"/>
          </p:cNvSpPr>
          <p:nvPr>
            <p:ph type="ctrTitle"/>
          </p:nvPr>
        </p:nvSpPr>
        <p:spPr/>
        <p:txBody>
          <a:bodyPr>
            <a:normAutofit fontScale="90000"/>
          </a:bodyPr>
          <a:lstStyle/>
          <a:p>
            <a:r>
              <a:rPr kumimoji="1" lang="ja-JP" altLang="en-US" dirty="0"/>
              <a:t>スプリットオペレータ</a:t>
            </a:r>
            <a:r>
              <a:rPr kumimoji="1" lang="en-US" altLang="ja-JP" dirty="0"/>
              <a:t>-</a:t>
            </a:r>
            <a:r>
              <a:rPr kumimoji="1" lang="ja-JP" altLang="en-US" dirty="0"/>
              <a:t>アダムス・バッシュフォース法による時間依存シュレディンガー方程式の数値計算</a:t>
            </a:r>
          </a:p>
        </p:txBody>
      </p:sp>
      <p:sp>
        <p:nvSpPr>
          <p:cNvPr id="3" name="字幕 2">
            <a:extLst>
              <a:ext uri="{FF2B5EF4-FFF2-40B4-BE49-F238E27FC236}">
                <a16:creationId xmlns:a16="http://schemas.microsoft.com/office/drawing/2014/main" id="{34CB0EB4-4D22-3AE5-038C-57D600456EA4}"/>
              </a:ext>
            </a:extLst>
          </p:cNvPr>
          <p:cNvSpPr>
            <a:spLocks noGrp="1"/>
          </p:cNvSpPr>
          <p:nvPr>
            <p:ph type="subTitle" idx="1"/>
          </p:nvPr>
        </p:nvSpPr>
        <p:spPr>
          <a:xfrm>
            <a:off x="1370693" y="4095644"/>
            <a:ext cx="9440034" cy="1916636"/>
          </a:xfrm>
        </p:spPr>
        <p:txBody>
          <a:bodyPr>
            <a:normAutofit fontScale="92500" lnSpcReduction="20000"/>
          </a:bodyPr>
          <a:lstStyle/>
          <a:p>
            <a:r>
              <a:rPr kumimoji="1" lang="en-US" altLang="ja-JP" sz="2800" dirty="0"/>
              <a:t>2023/02/13</a:t>
            </a:r>
          </a:p>
          <a:p>
            <a:r>
              <a:rPr kumimoji="1" lang="en-US" altLang="ja-JP" sz="2800" dirty="0"/>
              <a:t>3</a:t>
            </a:r>
            <a:r>
              <a:rPr kumimoji="1" lang="ja-JP" altLang="en-US" sz="2800" dirty="0"/>
              <a:t>類化学生命工学プログラム</a:t>
            </a:r>
            <a:endParaRPr kumimoji="1" lang="en-US" altLang="ja-JP" sz="2800" dirty="0"/>
          </a:p>
          <a:p>
            <a:r>
              <a:rPr lang="ja-JP" altLang="en-US" sz="2800" dirty="0"/>
              <a:t>森下研究室</a:t>
            </a:r>
            <a:endParaRPr lang="en-US" altLang="ja-JP" sz="2800" dirty="0"/>
          </a:p>
          <a:p>
            <a:r>
              <a:rPr kumimoji="1" lang="en-US" altLang="ja-JP" sz="2800" dirty="0"/>
              <a:t>1910245 </a:t>
            </a:r>
            <a:r>
              <a:rPr kumimoji="1" lang="ja-JP" altLang="en-US" sz="2800" dirty="0"/>
              <a:t>小島龍弥</a:t>
            </a:r>
          </a:p>
        </p:txBody>
      </p:sp>
      <p:sp>
        <p:nvSpPr>
          <p:cNvPr id="4" name="スライド番号プレースホルダー 3">
            <a:extLst>
              <a:ext uri="{FF2B5EF4-FFF2-40B4-BE49-F238E27FC236}">
                <a16:creationId xmlns:a16="http://schemas.microsoft.com/office/drawing/2014/main" id="{31589385-FAF2-2E12-997C-E9123C2F83BC}"/>
              </a:ext>
            </a:extLst>
          </p:cNvPr>
          <p:cNvSpPr>
            <a:spLocks noGrp="1"/>
          </p:cNvSpPr>
          <p:nvPr>
            <p:ph type="sldNum" sz="quarter" idx="12"/>
          </p:nvPr>
        </p:nvSpPr>
        <p:spPr>
          <a:xfrm>
            <a:off x="10172701" y="5514975"/>
            <a:ext cx="1094856" cy="733425"/>
          </a:xfrm>
        </p:spPr>
        <p:txBody>
          <a:bodyPr/>
          <a:lstStyle/>
          <a:p>
            <a:fld id="{EB2BFE94-F69C-413F-BAD0-6C585BBA7220}" type="slidenum">
              <a:rPr kumimoji="1" lang="ja-JP" altLang="en-US" sz="2800" smtClean="0"/>
              <a:t>1</a:t>
            </a:fld>
            <a:endParaRPr kumimoji="1" lang="ja-JP" altLang="en-US" sz="2800" dirty="0"/>
          </a:p>
        </p:txBody>
      </p:sp>
    </p:spTree>
    <p:extLst>
      <p:ext uri="{BB962C8B-B14F-4D97-AF65-F5344CB8AC3E}">
        <p14:creationId xmlns:p14="http://schemas.microsoft.com/office/powerpoint/2010/main" val="259479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11FE7A3-22D6-A22F-C73A-92F07AFAB928}"/>
                  </a:ext>
                </a:extLst>
              </p:cNvPr>
              <p:cNvSpPr>
                <a:spLocks noGrp="1"/>
              </p:cNvSpPr>
              <p:nvPr>
                <p:ph idx="1"/>
              </p:nvPr>
            </p:nvSpPr>
            <p:spPr>
              <a:xfrm>
                <a:off x="513347" y="320842"/>
                <a:ext cx="11117179" cy="5927558"/>
              </a:xfrm>
            </p:spPr>
            <p:txBody>
              <a:bodyPr>
                <a:normAutofit/>
              </a:bodyPr>
              <a:lstStyle/>
              <a:p>
                <a:pPr marL="36900" indent="0" algn="l">
                  <a:buNone/>
                </a:pPr>
                <a:r>
                  <a:rPr lang="ja-JP" altLang="ja-JP" sz="2800" kern="100" dirty="0">
                    <a:effectLst/>
                    <a:latin typeface="+mn-ea"/>
                    <a:cs typeface="Times New Roman" panose="02020603050405020304" pitchFamily="18" charset="0"/>
                  </a:rPr>
                  <a:t>再度変換して</a:t>
                </a:r>
              </a:p>
              <a:p>
                <a:pPr marL="36900" indent="0" algn="ctr">
                  <a:buNone/>
                </a:pPr>
                <a14:m>
                  <m:oMath xmlns:m="http://schemas.openxmlformats.org/officeDocument/2006/math">
                    <m:r>
                      <a:rPr lang="en-US" altLang="ja-JP" sz="2800" i="1" kern="100">
                        <a:effectLst/>
                        <a:latin typeface="Cambria Math" panose="02040503050406030204" pitchFamily="18" charset="0"/>
                        <a:cs typeface="Times New Roman" panose="02020603050405020304" pitchFamily="18" charset="0"/>
                      </a:rPr>
                      <m:t>𝑖</m:t>
                    </m:r>
                    <m:f>
                      <m:fPr>
                        <m:ctrlPr>
                          <a:rPr lang="ja-JP" altLang="ja-JP" sz="2800" i="1" kern="100">
                            <a:effectLst/>
                            <a:latin typeface="Cambria Math" panose="02040503050406030204" pitchFamily="18" charset="0"/>
                            <a:cs typeface="Times New Roman" panose="02020603050405020304" pitchFamily="18" charset="0"/>
                          </a:rPr>
                        </m:ctrlPr>
                      </m:fPr>
                      <m:num>
                        <m:r>
                          <a:rPr lang="en-US" altLang="ja-JP" sz="2800" i="1" kern="100">
                            <a:effectLst/>
                            <a:latin typeface="Cambria Math" panose="02040503050406030204" pitchFamily="18" charset="0"/>
                            <a:cs typeface="Times New Roman" panose="02020603050405020304" pitchFamily="18" charset="0"/>
                          </a:rPr>
                          <m:t>𝜕</m:t>
                        </m:r>
                      </m:num>
                      <m:den>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den>
                    </m:f>
                    <m:sSup>
                      <m:sSupPr>
                        <m:ctrlPr>
                          <a:rPr lang="ja-JP" altLang="ja-JP" sz="2800" i="1" kern="100">
                            <a:effectLst/>
                            <a:latin typeface="Cambria Math" panose="02040503050406030204" pitchFamily="18" charset="0"/>
                            <a:cs typeface="Times New Roman" panose="02020603050405020304" pitchFamily="18" charset="0"/>
                          </a:rPr>
                        </m:ctrlPr>
                      </m:sSupPr>
                      <m:e>
                        <m:r>
                          <m:rPr>
                            <m:sty m:val="p"/>
                          </m:rPr>
                          <a:rPr lang="en-US" altLang="ja-JP" sz="2800" kern="100">
                            <a:effectLst/>
                            <a:latin typeface="Cambria Math" panose="02040503050406030204" pitchFamily="18" charset="0"/>
                            <a:cs typeface="Times New Roman" panose="02020603050405020304" pitchFamily="18" charset="0"/>
                          </a:rPr>
                          <m:t>e</m:t>
                        </m:r>
                      </m:e>
                      <m:sup>
                        <m:r>
                          <a:rPr lang="en-US" altLang="ja-JP" sz="2800" i="1" kern="100">
                            <a:effectLst/>
                            <a:latin typeface="Cambria Math" panose="02040503050406030204" pitchFamily="18" charset="0"/>
                            <a:cs typeface="Times New Roman" panose="02020603050405020304" pitchFamily="18" charset="0"/>
                          </a:rPr>
                          <m:t>−</m:t>
                        </m:r>
                        <m:r>
                          <m:rPr>
                            <m:sty m:val="p"/>
                          </m:rPr>
                          <a:rPr lang="en-US" altLang="ja-JP" sz="2800" kern="100">
                            <a:effectLst/>
                            <a:latin typeface="Cambria Math" panose="02040503050406030204" pitchFamily="18" charset="0"/>
                            <a:cs typeface="Times New Roman" panose="02020603050405020304" pitchFamily="18" charset="0"/>
                          </a:rPr>
                          <m:t>i</m:t>
                        </m:r>
                        <m:r>
                          <a:rPr lang="en-US" altLang="ja-JP" sz="2800" b="1" i="1" kern="100">
                            <a:effectLst/>
                            <a:latin typeface="Cambria Math" panose="02040503050406030204" pitchFamily="18" charset="0"/>
                            <a:cs typeface="Times New Roman" panose="02020603050405020304" pitchFamily="18" charset="0"/>
                          </a:rPr>
                          <m:t>𝐋</m:t>
                        </m:r>
                        <m:r>
                          <m:rPr>
                            <m:sty m:val="p"/>
                          </m:rPr>
                          <a:rPr lang="en-US" altLang="ja-JP" sz="2800" kern="100">
                            <a:effectLst/>
                            <a:latin typeface="Cambria Math" panose="02040503050406030204" pitchFamily="18" charset="0"/>
                            <a:cs typeface="Times New Roman" panose="02020603050405020304" pitchFamily="18" charset="0"/>
                          </a:rPr>
                          <m:t>t</m:t>
                        </m:r>
                      </m:sup>
                    </m:sSup>
                    <m:r>
                      <m:rPr>
                        <m:sty m:val="p"/>
                      </m:rPr>
                      <a:rPr lang="en-US" altLang="ja-JP" sz="2800" kern="100">
                        <a:effectLst/>
                        <a:latin typeface="Cambria Math" panose="02040503050406030204" pitchFamily="18" charset="0"/>
                        <a:cs typeface="Times New Roman" panose="02020603050405020304" pitchFamily="18" charset="0"/>
                      </a:rPr>
                      <m:t>Ψ</m:t>
                    </m:r>
                    <m:r>
                      <a:rPr lang="en-US" altLang="ja-JP" sz="2800" i="1" kern="100">
                        <a:effectLst/>
                        <a:latin typeface="Cambria Math" panose="02040503050406030204" pitchFamily="18" charset="0"/>
                        <a:cs typeface="Times New Roman" panose="02020603050405020304" pitchFamily="18" charset="0"/>
                      </a:rPr>
                      <m:t>(</m:t>
                    </m:r>
                    <m:r>
                      <a:rPr lang="en-US" altLang="ja-JP" sz="2800" b="1" i="1" kern="100">
                        <a:effectLst/>
                        <a:latin typeface="Cambria Math" panose="02040503050406030204" pitchFamily="18" charset="0"/>
                        <a:cs typeface="Times New Roman" panose="02020603050405020304" pitchFamily="18" charset="0"/>
                      </a:rPr>
                      <m:t>𝒓</m:t>
                    </m:r>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r>
                      <a:rPr lang="en-US" altLang="ja-JP" sz="2800" i="1" kern="100">
                        <a:effectLst/>
                        <a:latin typeface="Cambria Math" panose="02040503050406030204" pitchFamily="18" charset="0"/>
                        <a:cs typeface="Times New Roman" panose="02020603050405020304" pitchFamily="18" charset="0"/>
                      </a:rPr>
                      <m:t>)=</m:t>
                    </m:r>
                    <m:sSup>
                      <m:sSupPr>
                        <m:ctrlPr>
                          <a:rPr lang="ja-JP" altLang="ja-JP" sz="2800" i="1" kern="100">
                            <a:effectLst/>
                            <a:latin typeface="Cambria Math" panose="02040503050406030204" pitchFamily="18" charset="0"/>
                            <a:cs typeface="Times New Roman" panose="02020603050405020304" pitchFamily="18" charset="0"/>
                          </a:rPr>
                        </m:ctrlPr>
                      </m:sSupPr>
                      <m:e>
                        <m:r>
                          <a:rPr lang="en-US" altLang="ja-JP" sz="2800" i="1" kern="100">
                            <a:effectLst/>
                            <a:latin typeface="Cambria Math" panose="02040503050406030204" pitchFamily="18" charset="0"/>
                            <a:cs typeface="Times New Roman" panose="02020603050405020304" pitchFamily="18" charset="0"/>
                          </a:rPr>
                          <m:t>𝑒</m:t>
                        </m:r>
                      </m:e>
                      <m:sup>
                        <m:r>
                          <a:rPr lang="en-US" altLang="ja-JP" sz="2800" i="1" kern="100">
                            <a:effectLst/>
                            <a:latin typeface="Cambria Math" panose="02040503050406030204" pitchFamily="18" charset="0"/>
                            <a:cs typeface="Times New Roman" panose="02020603050405020304" pitchFamily="18" charset="0"/>
                          </a:rPr>
                          <m:t>𝑖</m:t>
                        </m:r>
                        <m:r>
                          <a:rPr lang="en-US" altLang="ja-JP" sz="2800" b="1" i="1" kern="100">
                            <a:effectLst/>
                            <a:latin typeface="Cambria Math" panose="02040503050406030204" pitchFamily="18" charset="0"/>
                            <a:cs typeface="Times New Roman" panose="02020603050405020304" pitchFamily="18" charset="0"/>
                          </a:rPr>
                          <m:t>𝑳</m:t>
                        </m:r>
                        <m:r>
                          <a:rPr lang="en-US" altLang="ja-JP" sz="2800" i="1" kern="100">
                            <a:effectLst/>
                            <a:latin typeface="Cambria Math" panose="02040503050406030204" pitchFamily="18" charset="0"/>
                            <a:cs typeface="Times New Roman" panose="02020603050405020304" pitchFamily="18" charset="0"/>
                          </a:rPr>
                          <m:t>𝑡</m:t>
                        </m:r>
                      </m:sup>
                    </m:sSup>
                    <m:r>
                      <a:rPr lang="en-US" altLang="ja-JP" sz="2800" b="1" i="1" kern="100">
                        <a:effectLst/>
                        <a:latin typeface="Cambria Math" panose="02040503050406030204" pitchFamily="18" charset="0"/>
                        <a:cs typeface="Times New Roman" panose="02020603050405020304" pitchFamily="18" charset="0"/>
                      </a:rPr>
                      <m:t>𝑵</m:t>
                    </m:r>
                    <m:r>
                      <a:rPr lang="en-US" altLang="ja-JP" sz="2800" i="1" kern="100">
                        <a:effectLst/>
                        <a:latin typeface="Cambria Math" panose="02040503050406030204" pitchFamily="18" charset="0"/>
                        <a:cs typeface="Times New Roman" panose="02020603050405020304" pitchFamily="18" charset="0"/>
                      </a:rPr>
                      <m:t>(</m:t>
                    </m:r>
                    <m:r>
                      <a:rPr lang="en-US" altLang="ja-JP" sz="2800" b="1" i="1" kern="100">
                        <a:effectLst/>
                        <a:latin typeface="Cambria Math" panose="02040503050406030204" pitchFamily="18" charset="0"/>
                        <a:cs typeface="Times New Roman" panose="02020603050405020304" pitchFamily="18" charset="0"/>
                      </a:rPr>
                      <m:t>𝚿</m:t>
                    </m:r>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r>
                      <a:rPr lang="en-US" altLang="ja-JP" sz="2800" i="1" kern="100">
                        <a:effectLst/>
                        <a:latin typeface="Cambria Math" panose="02040503050406030204" pitchFamily="18" charset="0"/>
                        <a:cs typeface="Times New Roman" panose="02020603050405020304" pitchFamily="18" charset="0"/>
                      </a:rPr>
                      <m:t>)</m:t>
                    </m:r>
                  </m:oMath>
                </a14:m>
                <a:r>
                  <a:rPr lang="en-US" altLang="ja-JP" sz="2800" kern="100" dirty="0">
                    <a:effectLst/>
                    <a:latin typeface="+mn-ea"/>
                    <a:cs typeface="Times New Roman" panose="02020603050405020304" pitchFamily="18" charset="0"/>
                  </a:rPr>
                  <a:t>  (11)</a:t>
                </a:r>
                <a:endParaRPr lang="ja-JP" altLang="ja-JP" sz="2800" kern="100" dirty="0">
                  <a:effectLst/>
                  <a:latin typeface="+mn-ea"/>
                  <a:cs typeface="Times New Roman" panose="02020603050405020304" pitchFamily="18" charset="0"/>
                </a:endParaRPr>
              </a:p>
              <a:p>
                <a:pPr marL="36900" indent="0" algn="l">
                  <a:buNone/>
                </a:pPr>
                <a:r>
                  <a:rPr lang="ja-JP" altLang="ja-JP" sz="2800" kern="100" dirty="0">
                    <a:effectLst/>
                    <a:latin typeface="+mn-ea"/>
                    <a:cs typeface="Times New Roman" panose="02020603050405020304" pitchFamily="18" charset="0"/>
                  </a:rPr>
                  <a:t>とし</a:t>
                </a:r>
                <a:r>
                  <a:rPr lang="en-US" altLang="ja-JP" sz="28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これの両辺の時間積分を取る</a:t>
                </a:r>
                <a:r>
                  <a:rPr lang="en-US" altLang="ja-JP" sz="2800" kern="100" dirty="0">
                    <a:effectLst/>
                    <a:latin typeface="+mn-ea"/>
                    <a:cs typeface="Times New Roman" panose="02020603050405020304" pitchFamily="18" charset="0"/>
                  </a:rPr>
                  <a:t>.</a:t>
                </a:r>
                <a:endParaRPr lang="ja-JP" altLang="ja-JP" sz="2800" kern="100" dirty="0">
                  <a:effectLst/>
                  <a:latin typeface="+mn-ea"/>
                  <a:cs typeface="Times New Roman" panose="02020603050405020304" pitchFamily="18" charset="0"/>
                </a:endParaRPr>
              </a:p>
              <a:p>
                <a:pPr marL="36900" indent="0" algn="ctr">
                  <a:buNone/>
                </a:pPr>
                <a14:m>
                  <m:oMath xmlns:m="http://schemas.openxmlformats.org/officeDocument/2006/math">
                    <m:r>
                      <m:rPr>
                        <m:sty m:val="p"/>
                      </m:rPr>
                      <a:rPr lang="en-US" altLang="ja-JP" sz="2800" kern="100">
                        <a:effectLst/>
                        <a:latin typeface="Cambria Math" panose="02040503050406030204" pitchFamily="18" charset="0"/>
                        <a:cs typeface="Times New Roman" panose="02020603050405020304" pitchFamily="18" charset="0"/>
                      </a:rPr>
                      <m:t>Ψ</m:t>
                    </m:r>
                    <m:d>
                      <m:dPr>
                        <m:ctrlPr>
                          <a:rPr lang="ja-JP" altLang="ja-JP" sz="2800" i="1" kern="100">
                            <a:effectLst/>
                            <a:latin typeface="Cambria Math" panose="02040503050406030204" pitchFamily="18" charset="0"/>
                            <a:cs typeface="Times New Roman" panose="02020603050405020304" pitchFamily="18" charset="0"/>
                          </a:rPr>
                        </m:ctrlPr>
                      </m:dPr>
                      <m:e>
                        <m:r>
                          <a:rPr lang="en-US" altLang="ja-JP" sz="2800" b="1" i="1" kern="100">
                            <a:effectLst/>
                            <a:latin typeface="Cambria Math" panose="02040503050406030204" pitchFamily="18" charset="0"/>
                            <a:cs typeface="Times New Roman" panose="02020603050405020304" pitchFamily="18" charset="0"/>
                          </a:rPr>
                          <m:t>𝒓</m:t>
                        </m:r>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e>
                    </m:d>
                    <m:r>
                      <a:rPr lang="en-US" altLang="ja-JP" sz="2800" i="1" kern="100">
                        <a:effectLst/>
                        <a:latin typeface="Cambria Math" panose="02040503050406030204" pitchFamily="18" charset="0"/>
                        <a:cs typeface="Times New Roman" panose="02020603050405020304" pitchFamily="18" charset="0"/>
                      </a:rPr>
                      <m:t>=</m:t>
                    </m:r>
                    <m:sSup>
                      <m:sSupPr>
                        <m:ctrlPr>
                          <a:rPr lang="ja-JP" altLang="ja-JP" sz="2800" i="1" kern="100">
                            <a:effectLst/>
                            <a:latin typeface="Cambria Math" panose="02040503050406030204" pitchFamily="18" charset="0"/>
                            <a:cs typeface="Times New Roman" panose="02020603050405020304" pitchFamily="18" charset="0"/>
                          </a:rPr>
                        </m:ctrlPr>
                      </m:sSupPr>
                      <m:e>
                        <m:r>
                          <m:rPr>
                            <m:sty m:val="p"/>
                          </m:rPr>
                          <a:rPr lang="en-US" altLang="ja-JP" sz="2800" kern="100">
                            <a:effectLst/>
                            <a:latin typeface="Cambria Math" panose="02040503050406030204" pitchFamily="18" charset="0"/>
                            <a:cs typeface="Times New Roman" panose="02020603050405020304" pitchFamily="18" charset="0"/>
                          </a:rPr>
                          <m:t>e</m:t>
                        </m:r>
                      </m:e>
                      <m:sup>
                        <m:r>
                          <a:rPr lang="en-US" altLang="ja-JP" sz="2800" i="1" kern="100">
                            <a:effectLst/>
                            <a:latin typeface="Cambria Math" panose="02040503050406030204" pitchFamily="18" charset="0"/>
                            <a:cs typeface="Times New Roman" panose="02020603050405020304" pitchFamily="18" charset="0"/>
                          </a:rPr>
                          <m:t>−</m:t>
                        </m:r>
                        <m:r>
                          <m:rPr>
                            <m:sty m:val="p"/>
                          </m:rPr>
                          <a:rPr lang="en-US" altLang="ja-JP" sz="2800" kern="100">
                            <a:effectLst/>
                            <a:latin typeface="Cambria Math" panose="02040503050406030204" pitchFamily="18" charset="0"/>
                            <a:cs typeface="Times New Roman" panose="02020603050405020304" pitchFamily="18" charset="0"/>
                          </a:rPr>
                          <m:t>i</m:t>
                        </m:r>
                        <m:r>
                          <a:rPr lang="en-US" altLang="ja-JP" sz="2800" b="1" i="1" kern="100">
                            <a:effectLst/>
                            <a:latin typeface="Cambria Math" panose="02040503050406030204" pitchFamily="18" charset="0"/>
                            <a:cs typeface="Times New Roman" panose="02020603050405020304" pitchFamily="18" charset="0"/>
                          </a:rPr>
                          <m:t>𝐋</m:t>
                        </m:r>
                        <m:r>
                          <a:rPr lang="en-US" altLang="ja-JP" sz="2800" b="1" i="1" kern="100">
                            <a:effectLst/>
                            <a:latin typeface="Cambria Math" panose="02040503050406030204" pitchFamily="18" charset="0"/>
                            <a:cs typeface="Times New Roman" panose="02020603050405020304" pitchFamily="18" charset="0"/>
                          </a:rPr>
                          <m:t>𝚫</m:t>
                        </m:r>
                        <m:r>
                          <m:rPr>
                            <m:sty m:val="p"/>
                          </m:rPr>
                          <a:rPr lang="en-US" altLang="ja-JP" sz="2800" kern="100">
                            <a:effectLst/>
                            <a:latin typeface="Cambria Math" panose="02040503050406030204" pitchFamily="18" charset="0"/>
                            <a:cs typeface="Times New Roman" panose="02020603050405020304" pitchFamily="18" charset="0"/>
                          </a:rPr>
                          <m:t>t</m:t>
                        </m:r>
                      </m:sup>
                    </m:sSup>
                    <m:r>
                      <m:rPr>
                        <m:sty m:val="p"/>
                      </m:rPr>
                      <a:rPr lang="en-US" altLang="ja-JP" sz="2800" kern="100">
                        <a:effectLst/>
                        <a:latin typeface="Cambria Math" panose="02040503050406030204" pitchFamily="18" charset="0"/>
                        <a:cs typeface="Times New Roman" panose="02020603050405020304" pitchFamily="18" charset="0"/>
                      </a:rPr>
                      <m:t>Ψ</m:t>
                    </m:r>
                    <m:d>
                      <m:dPr>
                        <m:ctrlPr>
                          <a:rPr lang="ja-JP" altLang="ja-JP" sz="2800" i="1" kern="100">
                            <a:effectLst/>
                            <a:latin typeface="Cambria Math" panose="02040503050406030204" pitchFamily="18" charset="0"/>
                            <a:cs typeface="Times New Roman" panose="02020603050405020304" pitchFamily="18" charset="0"/>
                          </a:rPr>
                        </m:ctrlPr>
                      </m:dPr>
                      <m:e>
                        <m:r>
                          <a:rPr lang="en-US" altLang="ja-JP" sz="2800" b="1" i="1" kern="100">
                            <a:effectLst/>
                            <a:latin typeface="Cambria Math" panose="02040503050406030204" pitchFamily="18" charset="0"/>
                            <a:cs typeface="Times New Roman" panose="02020603050405020304" pitchFamily="18" charset="0"/>
                          </a:rPr>
                          <m:t>𝒓</m:t>
                        </m:r>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smtClean="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smtClean="0">
                                <a:effectLst/>
                                <a:latin typeface="Cambria Math" panose="02040503050406030204" pitchFamily="18" charset="0"/>
                                <a:cs typeface="Times New Roman" panose="02020603050405020304" pitchFamily="18" charset="0"/>
                              </a:rPr>
                              <m:t>𝑛</m:t>
                            </m:r>
                          </m:sub>
                        </m:sSub>
                      </m:e>
                    </m:d>
                    <m:r>
                      <a:rPr lang="en-US" altLang="ja-JP" sz="2800" i="1" kern="100">
                        <a:effectLst/>
                        <a:latin typeface="Cambria Math" panose="02040503050406030204" pitchFamily="18" charset="0"/>
                        <a:cs typeface="Times New Roman" panose="02020603050405020304" pitchFamily="18" charset="0"/>
                      </a:rPr>
                      <m:t>−</m:t>
                    </m:r>
                    <m:sSup>
                      <m:sSupPr>
                        <m:ctrlPr>
                          <a:rPr lang="ja-JP" altLang="ja-JP" sz="2800" i="1" kern="100">
                            <a:effectLst/>
                            <a:latin typeface="Cambria Math" panose="02040503050406030204" pitchFamily="18" charset="0"/>
                            <a:cs typeface="Times New Roman" panose="02020603050405020304" pitchFamily="18" charset="0"/>
                          </a:rPr>
                        </m:ctrlPr>
                      </m:sSupPr>
                      <m:e>
                        <m:r>
                          <m:rPr>
                            <m:sty m:val="p"/>
                          </m:rPr>
                          <a:rPr lang="en-US" altLang="ja-JP" sz="2800" kern="100">
                            <a:effectLst/>
                            <a:latin typeface="Cambria Math" panose="02040503050406030204" pitchFamily="18" charset="0"/>
                            <a:cs typeface="Times New Roman" panose="02020603050405020304" pitchFamily="18" charset="0"/>
                          </a:rPr>
                          <m:t>e</m:t>
                        </m:r>
                      </m:e>
                      <m:sup>
                        <m:r>
                          <a:rPr lang="en-US" altLang="ja-JP" sz="2800" i="1" kern="100">
                            <a:effectLst/>
                            <a:latin typeface="Cambria Math" panose="02040503050406030204" pitchFamily="18" charset="0"/>
                            <a:cs typeface="Times New Roman" panose="02020603050405020304" pitchFamily="18" charset="0"/>
                          </a:rPr>
                          <m:t>−</m:t>
                        </m:r>
                        <m:r>
                          <m:rPr>
                            <m:sty m:val="p"/>
                          </m:rPr>
                          <a:rPr lang="en-US" altLang="ja-JP" sz="2800" kern="100">
                            <a:effectLst/>
                            <a:latin typeface="Cambria Math" panose="02040503050406030204" pitchFamily="18" charset="0"/>
                            <a:cs typeface="Times New Roman" panose="02020603050405020304" pitchFamily="18" charset="0"/>
                          </a:rPr>
                          <m:t>i</m:t>
                        </m:r>
                        <m:r>
                          <a:rPr lang="en-US" altLang="ja-JP" sz="2800" b="1" i="1" kern="100">
                            <a:effectLst/>
                            <a:latin typeface="Cambria Math" panose="02040503050406030204" pitchFamily="18" charset="0"/>
                            <a:cs typeface="Times New Roman" panose="02020603050405020304" pitchFamily="18" charset="0"/>
                          </a:rPr>
                          <m:t>𝐋</m:t>
                        </m:r>
                        <m:r>
                          <m:rPr>
                            <m:sty m:val="p"/>
                          </m:rPr>
                          <a:rPr lang="en-US" altLang="ja-JP" sz="2800" kern="100">
                            <a:effectLst/>
                            <a:latin typeface="Cambria Math" panose="02040503050406030204" pitchFamily="18" charset="0"/>
                            <a:cs typeface="Times New Roman" panose="02020603050405020304" pitchFamily="18" charset="0"/>
                          </a:rPr>
                          <m:t>Δ</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sup>
                    </m:sSup>
                    <m:nary>
                      <m:naryPr>
                        <m:limLoc m:val="subSup"/>
                        <m:ctrlPr>
                          <a:rPr lang="ja-JP" altLang="ja-JP" sz="2800" i="1" kern="100">
                            <a:effectLst/>
                            <a:latin typeface="Cambria Math" panose="02040503050406030204" pitchFamily="18" charset="0"/>
                            <a:cs typeface="Times New Roman" panose="02020603050405020304" pitchFamily="18" charset="0"/>
                          </a:rPr>
                        </m:ctrlPr>
                      </m:naryPr>
                      <m:sub>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sub>
                        </m:sSub>
                      </m:sub>
                      <m:sup>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sup>
                      <m:e>
                        <m:sSup>
                          <m:sSupPr>
                            <m:ctrlPr>
                              <a:rPr lang="ja-JP" altLang="ja-JP" sz="2800" i="1" kern="100">
                                <a:effectLst/>
                                <a:latin typeface="Cambria Math" panose="02040503050406030204" pitchFamily="18" charset="0"/>
                                <a:cs typeface="Times New Roman" panose="02020603050405020304" pitchFamily="18" charset="0"/>
                              </a:rPr>
                            </m:ctrlPr>
                          </m:sSupPr>
                          <m:e>
                            <m:r>
                              <a:rPr lang="en-US" altLang="ja-JP" sz="2800" i="1" kern="100">
                                <a:effectLst/>
                                <a:latin typeface="Cambria Math" panose="02040503050406030204" pitchFamily="18" charset="0"/>
                                <a:cs typeface="Times New Roman" panose="02020603050405020304" pitchFamily="18" charset="0"/>
                              </a:rPr>
                              <m:t>𝑒</m:t>
                            </m:r>
                          </m:e>
                          <m:sup>
                            <m:r>
                              <a:rPr lang="en-US" altLang="ja-JP" sz="2800" i="1" kern="100">
                                <a:effectLst/>
                                <a:latin typeface="Cambria Math" panose="02040503050406030204" pitchFamily="18" charset="0"/>
                                <a:cs typeface="Times New Roman" panose="02020603050405020304" pitchFamily="18" charset="0"/>
                              </a:rPr>
                              <m:t>𝑖</m:t>
                            </m:r>
                            <m:r>
                              <a:rPr lang="en-US" altLang="ja-JP" sz="2800" b="1" i="1" kern="100">
                                <a:effectLst/>
                                <a:latin typeface="Cambria Math" panose="02040503050406030204" pitchFamily="18" charset="0"/>
                                <a:cs typeface="Times New Roman" panose="02020603050405020304" pitchFamily="18" charset="0"/>
                              </a:rPr>
                              <m:t>𝑳</m:t>
                            </m:r>
                            <m:r>
                              <a:rPr lang="en-US" altLang="ja-JP" sz="2800" i="1" kern="100">
                                <a:effectLst/>
                                <a:latin typeface="Cambria Math" panose="02040503050406030204" pitchFamily="18" charset="0"/>
                                <a:cs typeface="Times New Roman" panose="02020603050405020304" pitchFamily="18" charset="0"/>
                              </a:rPr>
                              <m:t>𝑡</m:t>
                            </m:r>
                          </m:sup>
                        </m:sSup>
                        <m:r>
                          <a:rPr lang="en-US" altLang="ja-JP" sz="2800" b="1" i="1" kern="100">
                            <a:effectLst/>
                            <a:latin typeface="Cambria Math" panose="02040503050406030204" pitchFamily="18" charset="0"/>
                            <a:cs typeface="Times New Roman" panose="02020603050405020304" pitchFamily="18" charset="0"/>
                          </a:rPr>
                          <m:t>𝑵</m:t>
                        </m:r>
                        <m:r>
                          <a:rPr lang="en-US" altLang="ja-JP" sz="2800" i="1" kern="100">
                            <a:effectLst/>
                            <a:latin typeface="Cambria Math" panose="02040503050406030204" pitchFamily="18" charset="0"/>
                            <a:cs typeface="Times New Roman" panose="02020603050405020304" pitchFamily="18" charset="0"/>
                          </a:rPr>
                          <m:t>(</m:t>
                        </m:r>
                        <m:r>
                          <a:rPr lang="en-US" altLang="ja-JP" sz="2800" b="1" i="1" kern="100">
                            <a:effectLst/>
                            <a:latin typeface="Cambria Math" panose="02040503050406030204" pitchFamily="18" charset="0"/>
                            <a:cs typeface="Times New Roman" panose="02020603050405020304" pitchFamily="18" charset="0"/>
                          </a:rPr>
                          <m:t>𝚿</m:t>
                        </m:r>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r>
                          <a:rPr lang="en-US" altLang="ja-JP" sz="2800" i="1" kern="100">
                            <a:effectLst/>
                            <a:latin typeface="Cambria Math" panose="02040503050406030204" pitchFamily="18" charset="0"/>
                            <a:cs typeface="Times New Roman" panose="02020603050405020304" pitchFamily="18" charset="0"/>
                          </a:rPr>
                          <m:t>)</m:t>
                        </m:r>
                      </m:e>
                    </m:nary>
                    <m:r>
                      <a:rPr lang="en-US" altLang="ja-JP" sz="2800" i="1" kern="100">
                        <a:effectLst/>
                        <a:latin typeface="Cambria Math" panose="02040503050406030204" pitchFamily="18" charset="0"/>
                        <a:cs typeface="Times New Roman" panose="02020603050405020304" pitchFamily="18" charset="0"/>
                      </a:rPr>
                      <m:t>𝑑𝑡</m:t>
                    </m:r>
                  </m:oMath>
                </a14:m>
                <a:r>
                  <a:rPr lang="en-US" altLang="ja-JP" sz="2800" kern="100" dirty="0">
                    <a:effectLst/>
                    <a:latin typeface="+mn-ea"/>
                    <a:cs typeface="Times New Roman" panose="02020603050405020304" pitchFamily="18" charset="0"/>
                  </a:rPr>
                  <a:t>  (12)</a:t>
                </a:r>
              </a:p>
              <a:p>
                <a:pPr marL="36900" indent="0" algn="l">
                  <a:buNone/>
                </a:pPr>
                <a:r>
                  <a:rPr lang="ja-JP" altLang="en-US" sz="2800" kern="100" dirty="0">
                    <a:effectLst/>
                    <a:latin typeface="+mn-ea"/>
                    <a:cs typeface="Times New Roman" panose="02020603050405020304" pitchFamily="18" charset="0"/>
                  </a:rPr>
                  <a:t>前述のアダムス・バッシュフォース法より</a:t>
                </a:r>
                <a:endParaRPr lang="en-US" altLang="ja-JP" sz="2800" kern="100" dirty="0">
                  <a:effectLst/>
                  <a:latin typeface="+mn-ea"/>
                  <a:cs typeface="Times New Roman" panose="02020603050405020304" pitchFamily="18" charset="0"/>
                </a:endParaRPr>
              </a:p>
              <a:p>
                <a:pPr marL="36900" indent="0" algn="ctr">
                  <a:buNone/>
                </a:pPr>
                <a14:m>
                  <m:oMath xmlns:m="http://schemas.openxmlformats.org/officeDocument/2006/math">
                    <m:sSub>
                      <m:sSubPr>
                        <m:ctrlPr>
                          <a:rPr lang="ja-JP" altLang="ja-JP" sz="2400" i="1" smtClean="0">
                            <a:effectLst/>
                            <a:latin typeface="Cambria Math" panose="02040503050406030204" pitchFamily="18" charset="0"/>
                          </a:rPr>
                        </m:ctrlPr>
                      </m:sSubPr>
                      <m:e>
                        <m:r>
                          <m:rPr>
                            <m:sty m:val="p"/>
                          </m:rPr>
                          <a:rPr lang="en-US" altLang="ja-JP" sz="2800">
                            <a:effectLst/>
                            <a:latin typeface="Cambria Math" panose="02040503050406030204" pitchFamily="18" charset="0"/>
                            <a:cs typeface="Times New Roman" panose="02020603050405020304" pitchFamily="18" charset="0"/>
                          </a:rPr>
                          <m:t>Ψ</m:t>
                        </m:r>
                      </m:e>
                      <m:sub>
                        <m:r>
                          <a:rPr lang="en-US" altLang="ja-JP" sz="2800" i="1">
                            <a:effectLst/>
                            <a:latin typeface="Cambria Math" panose="02040503050406030204" pitchFamily="18" charset="0"/>
                            <a:cs typeface="Times New Roman" panose="02020603050405020304" pitchFamily="18" charset="0"/>
                          </a:rPr>
                          <m:t>𝑛</m:t>
                        </m:r>
                        <m:r>
                          <a:rPr lang="en-US" altLang="ja-JP" sz="2800" i="1">
                            <a:effectLst/>
                            <a:latin typeface="Cambria Math" panose="02040503050406030204" pitchFamily="18" charset="0"/>
                            <a:cs typeface="Times New Roman" panose="02020603050405020304" pitchFamily="18" charset="0"/>
                          </a:rPr>
                          <m:t>+1</m:t>
                        </m:r>
                      </m:sub>
                    </m:sSub>
                    <m:r>
                      <a:rPr lang="en-US" altLang="ja-JP" sz="2800" i="1">
                        <a:effectLst/>
                        <a:latin typeface="Cambria Math" panose="02040503050406030204" pitchFamily="18" charset="0"/>
                        <a:cs typeface="Times New Roman" panose="02020603050405020304" pitchFamily="18" charset="0"/>
                      </a:rPr>
                      <m:t>=</m:t>
                    </m:r>
                    <m:sSup>
                      <m:sSupPr>
                        <m:ctrlPr>
                          <a:rPr lang="ja-JP" altLang="ja-JP" sz="2400" i="1">
                            <a:effectLst/>
                            <a:latin typeface="Cambria Math" panose="02040503050406030204" pitchFamily="18" charset="0"/>
                          </a:rPr>
                        </m:ctrlPr>
                      </m:sSupPr>
                      <m:e>
                        <m:r>
                          <a:rPr lang="en-US" altLang="ja-JP" sz="2800" i="1">
                            <a:effectLst/>
                            <a:latin typeface="Cambria Math" panose="02040503050406030204" pitchFamily="18" charset="0"/>
                            <a:cs typeface="Times New Roman" panose="02020603050405020304" pitchFamily="18" charset="0"/>
                          </a:rPr>
                          <m:t>𝑒</m:t>
                        </m:r>
                      </m:e>
                      <m:sup>
                        <m:r>
                          <a:rPr lang="en-US" altLang="ja-JP" sz="2800" i="1">
                            <a:effectLst/>
                            <a:latin typeface="Cambria Math" panose="02040503050406030204" pitchFamily="18" charset="0"/>
                            <a:cs typeface="Times New Roman" panose="02020603050405020304" pitchFamily="18" charset="0"/>
                          </a:rPr>
                          <m:t>−</m:t>
                        </m:r>
                        <m:r>
                          <a:rPr lang="en-US" altLang="ja-JP" sz="2800" i="1">
                            <a:effectLst/>
                            <a:latin typeface="Cambria Math" panose="02040503050406030204" pitchFamily="18" charset="0"/>
                            <a:cs typeface="Times New Roman" panose="02020603050405020304" pitchFamily="18" charset="0"/>
                          </a:rPr>
                          <m:t>𝑖</m:t>
                        </m:r>
                        <m:r>
                          <m:rPr>
                            <m:sty m:val="p"/>
                          </m:rPr>
                          <a:rPr lang="en-US" altLang="ja-JP" sz="2800" b="0" i="0" smtClean="0">
                            <a:effectLst/>
                            <a:latin typeface="Cambria Math" panose="02040503050406030204" pitchFamily="18" charset="0"/>
                            <a:cs typeface="Times New Roman" panose="02020603050405020304" pitchFamily="18" charset="0"/>
                          </a:rPr>
                          <m:t>L</m:t>
                        </m:r>
                        <m:r>
                          <m:rPr>
                            <m:sty m:val="p"/>
                          </m:rPr>
                          <a:rPr lang="en-US" altLang="ja-JP" sz="2800">
                            <a:effectLst/>
                            <a:latin typeface="Cambria Math" panose="02040503050406030204" pitchFamily="18" charset="0"/>
                            <a:cs typeface="Times New Roman" panose="02020603050405020304" pitchFamily="18" charset="0"/>
                          </a:rPr>
                          <m:t>Δ</m:t>
                        </m:r>
                        <m:r>
                          <a:rPr lang="en-US" altLang="ja-JP" sz="2800" i="1">
                            <a:effectLst/>
                            <a:latin typeface="Cambria Math" panose="02040503050406030204" pitchFamily="18" charset="0"/>
                            <a:cs typeface="Times New Roman" panose="02020603050405020304" pitchFamily="18" charset="0"/>
                          </a:rPr>
                          <m:t>𝑡</m:t>
                        </m:r>
                      </m:sup>
                    </m:sSup>
                    <m:sSub>
                      <m:sSubPr>
                        <m:ctrlPr>
                          <a:rPr lang="ja-JP" altLang="ja-JP" sz="2400" i="1">
                            <a:effectLst/>
                            <a:latin typeface="Cambria Math" panose="02040503050406030204" pitchFamily="18" charset="0"/>
                          </a:rPr>
                        </m:ctrlPr>
                      </m:sSubPr>
                      <m:e>
                        <m:r>
                          <m:rPr>
                            <m:sty m:val="p"/>
                          </m:rPr>
                          <a:rPr lang="en-US" altLang="ja-JP" sz="2800">
                            <a:effectLst/>
                            <a:latin typeface="Cambria Math" panose="02040503050406030204" pitchFamily="18" charset="0"/>
                            <a:cs typeface="Times New Roman" panose="02020603050405020304" pitchFamily="18" charset="0"/>
                          </a:rPr>
                          <m:t>Ψ</m:t>
                        </m:r>
                      </m:e>
                      <m:sub>
                        <m:r>
                          <a:rPr lang="en-US" altLang="ja-JP" sz="2800" i="1">
                            <a:effectLst/>
                            <a:latin typeface="Cambria Math" panose="02040503050406030204" pitchFamily="18" charset="0"/>
                            <a:cs typeface="Times New Roman" panose="02020603050405020304" pitchFamily="18" charset="0"/>
                          </a:rPr>
                          <m:t>𝑛</m:t>
                        </m:r>
                      </m:sub>
                    </m:sSub>
                    <m:r>
                      <a:rPr lang="en-US" altLang="ja-JP" sz="2800" i="1">
                        <a:effectLst/>
                        <a:latin typeface="Cambria Math" panose="02040503050406030204" pitchFamily="18" charset="0"/>
                        <a:cs typeface="Times New Roman" panose="02020603050405020304" pitchFamily="18" charset="0"/>
                      </a:rPr>
                      <m:t>−</m:t>
                    </m:r>
                    <m:f>
                      <m:fPr>
                        <m:ctrlPr>
                          <a:rPr lang="ja-JP" altLang="ja-JP" sz="2400" i="1">
                            <a:effectLst/>
                            <a:latin typeface="Cambria Math" panose="02040503050406030204" pitchFamily="18" charset="0"/>
                          </a:rPr>
                        </m:ctrlPr>
                      </m:fPr>
                      <m:num>
                        <m:r>
                          <a:rPr lang="en-US" altLang="ja-JP" sz="2800" i="1">
                            <a:effectLst/>
                            <a:latin typeface="Cambria Math" panose="02040503050406030204" pitchFamily="18" charset="0"/>
                            <a:cs typeface="Times New Roman" panose="02020603050405020304" pitchFamily="18" charset="0"/>
                          </a:rPr>
                          <m:t>3</m:t>
                        </m:r>
                        <m:r>
                          <a:rPr lang="en-US" altLang="ja-JP" sz="2800" i="1">
                            <a:effectLst/>
                            <a:latin typeface="Cambria Math" panose="02040503050406030204" pitchFamily="18" charset="0"/>
                            <a:cs typeface="Times New Roman" panose="02020603050405020304" pitchFamily="18" charset="0"/>
                          </a:rPr>
                          <m:t>𝑖</m:t>
                        </m:r>
                        <m:r>
                          <m:rPr>
                            <m:sty m:val="p"/>
                          </m:rPr>
                          <a:rPr lang="en-US" altLang="ja-JP" sz="2800">
                            <a:effectLst/>
                            <a:latin typeface="Cambria Math" panose="02040503050406030204" pitchFamily="18" charset="0"/>
                            <a:cs typeface="Times New Roman" panose="02020603050405020304" pitchFamily="18" charset="0"/>
                          </a:rPr>
                          <m:t>Δ</m:t>
                        </m:r>
                        <m:r>
                          <a:rPr lang="en-US" altLang="ja-JP" sz="2800" i="1">
                            <a:effectLst/>
                            <a:latin typeface="Cambria Math" panose="02040503050406030204" pitchFamily="18" charset="0"/>
                            <a:cs typeface="Times New Roman" panose="02020603050405020304" pitchFamily="18" charset="0"/>
                          </a:rPr>
                          <m:t>𝑡</m:t>
                        </m:r>
                      </m:num>
                      <m:den>
                        <m:r>
                          <a:rPr lang="en-US" altLang="ja-JP" sz="2800" i="1">
                            <a:effectLst/>
                            <a:latin typeface="Cambria Math" panose="02040503050406030204" pitchFamily="18" charset="0"/>
                            <a:cs typeface="Times New Roman" panose="02020603050405020304" pitchFamily="18" charset="0"/>
                          </a:rPr>
                          <m:t>2</m:t>
                        </m:r>
                      </m:den>
                    </m:f>
                    <m:sSup>
                      <m:sSupPr>
                        <m:ctrlPr>
                          <a:rPr lang="ja-JP" altLang="ja-JP" sz="2400" i="1">
                            <a:effectLst/>
                            <a:latin typeface="Cambria Math" panose="02040503050406030204" pitchFamily="18" charset="0"/>
                          </a:rPr>
                        </m:ctrlPr>
                      </m:sSupPr>
                      <m:e>
                        <m:r>
                          <a:rPr lang="en-US" altLang="ja-JP" sz="2800" i="1">
                            <a:effectLst/>
                            <a:latin typeface="Cambria Math" panose="02040503050406030204" pitchFamily="18" charset="0"/>
                            <a:cs typeface="Times New Roman" panose="02020603050405020304" pitchFamily="18" charset="0"/>
                          </a:rPr>
                          <m:t>𝑒</m:t>
                        </m:r>
                      </m:e>
                      <m:sup>
                        <m:r>
                          <a:rPr lang="en-US" altLang="ja-JP" sz="2800" i="1">
                            <a:effectLst/>
                            <a:latin typeface="Cambria Math" panose="02040503050406030204" pitchFamily="18" charset="0"/>
                            <a:cs typeface="Times New Roman" panose="02020603050405020304" pitchFamily="18" charset="0"/>
                          </a:rPr>
                          <m:t>−</m:t>
                        </m:r>
                        <m:r>
                          <a:rPr lang="en-US" altLang="ja-JP" sz="2800" i="1">
                            <a:effectLst/>
                            <a:latin typeface="Cambria Math" panose="02040503050406030204" pitchFamily="18" charset="0"/>
                            <a:cs typeface="Times New Roman" panose="02020603050405020304" pitchFamily="18" charset="0"/>
                          </a:rPr>
                          <m:t>𝑖</m:t>
                        </m:r>
                        <m:r>
                          <m:rPr>
                            <m:sty m:val="p"/>
                          </m:rPr>
                          <a:rPr lang="en-US" altLang="ja-JP" sz="2800" b="0" i="0" smtClean="0">
                            <a:effectLst/>
                            <a:latin typeface="Cambria Math" panose="02040503050406030204" pitchFamily="18" charset="0"/>
                            <a:cs typeface="Times New Roman" panose="02020603050405020304" pitchFamily="18" charset="0"/>
                          </a:rPr>
                          <m:t>L</m:t>
                        </m:r>
                        <m:r>
                          <m:rPr>
                            <m:sty m:val="p"/>
                          </m:rPr>
                          <a:rPr lang="en-US" altLang="ja-JP" sz="2800">
                            <a:effectLst/>
                            <a:latin typeface="Cambria Math" panose="02040503050406030204" pitchFamily="18" charset="0"/>
                            <a:cs typeface="Times New Roman" panose="02020603050405020304" pitchFamily="18" charset="0"/>
                          </a:rPr>
                          <m:t>Δ</m:t>
                        </m:r>
                        <m:r>
                          <a:rPr lang="en-US" altLang="ja-JP" sz="2800" i="1">
                            <a:effectLst/>
                            <a:latin typeface="Cambria Math" panose="02040503050406030204" pitchFamily="18" charset="0"/>
                            <a:cs typeface="Times New Roman" panose="02020603050405020304" pitchFamily="18" charset="0"/>
                          </a:rPr>
                          <m:t>𝑡</m:t>
                        </m:r>
                      </m:sup>
                    </m:sSup>
                    <m:r>
                      <a:rPr lang="en-US" altLang="ja-JP" sz="2800" i="1">
                        <a:effectLst/>
                        <a:latin typeface="Cambria Math" panose="02040503050406030204" pitchFamily="18" charset="0"/>
                        <a:cs typeface="Times New Roman" panose="02020603050405020304" pitchFamily="18" charset="0"/>
                      </a:rPr>
                      <m:t>𝑁</m:t>
                    </m:r>
                    <m:d>
                      <m:dPr>
                        <m:ctrlPr>
                          <a:rPr lang="ja-JP" altLang="ja-JP" sz="2400" i="1">
                            <a:effectLst/>
                            <a:latin typeface="Cambria Math" panose="02040503050406030204" pitchFamily="18" charset="0"/>
                          </a:rPr>
                        </m:ctrlPr>
                      </m:dPr>
                      <m:e>
                        <m:sSub>
                          <m:sSubPr>
                            <m:ctrlPr>
                              <a:rPr lang="ja-JP" altLang="ja-JP" sz="2400" i="1">
                                <a:effectLst/>
                                <a:latin typeface="Cambria Math" panose="02040503050406030204" pitchFamily="18" charset="0"/>
                              </a:rPr>
                            </m:ctrlPr>
                          </m:sSubPr>
                          <m:e>
                            <m:r>
                              <m:rPr>
                                <m:sty m:val="p"/>
                              </m:rPr>
                              <a:rPr lang="en-US" altLang="ja-JP" sz="2800">
                                <a:effectLst/>
                                <a:latin typeface="Cambria Math" panose="02040503050406030204" pitchFamily="18" charset="0"/>
                                <a:cs typeface="Times New Roman" panose="02020603050405020304" pitchFamily="18" charset="0"/>
                              </a:rPr>
                              <m:t>Ψ</m:t>
                            </m:r>
                          </m:e>
                          <m:sub>
                            <m:r>
                              <a:rPr lang="en-US" altLang="ja-JP" sz="2800" i="1">
                                <a:effectLst/>
                                <a:latin typeface="Cambria Math" panose="02040503050406030204" pitchFamily="18" charset="0"/>
                                <a:cs typeface="Times New Roman" panose="02020603050405020304" pitchFamily="18" charset="0"/>
                              </a:rPr>
                              <m:t>𝑛</m:t>
                            </m:r>
                          </m:sub>
                        </m:sSub>
                        <m:r>
                          <a:rPr lang="en-US" altLang="ja-JP" sz="2800" i="1">
                            <a:effectLst/>
                            <a:latin typeface="Cambria Math" panose="02040503050406030204" pitchFamily="18" charset="0"/>
                            <a:cs typeface="Times New Roman" panose="02020603050405020304" pitchFamily="18" charset="0"/>
                          </a:rPr>
                          <m:t>,</m:t>
                        </m:r>
                        <m:sSub>
                          <m:sSubPr>
                            <m:ctrlPr>
                              <a:rPr lang="ja-JP" altLang="ja-JP" sz="2400" i="1">
                                <a:effectLst/>
                                <a:latin typeface="Cambria Math" panose="02040503050406030204" pitchFamily="18" charset="0"/>
                              </a:rPr>
                            </m:ctrlPr>
                          </m:sSubPr>
                          <m:e>
                            <m:r>
                              <a:rPr lang="en-US" altLang="ja-JP" sz="2800" i="1">
                                <a:effectLst/>
                                <a:latin typeface="Cambria Math" panose="02040503050406030204" pitchFamily="18" charset="0"/>
                                <a:cs typeface="Times New Roman" panose="02020603050405020304" pitchFamily="18" charset="0"/>
                              </a:rPr>
                              <m:t>𝑡</m:t>
                            </m:r>
                          </m:e>
                          <m:sub>
                            <m:r>
                              <a:rPr lang="en-US" altLang="ja-JP" sz="2800" i="1">
                                <a:effectLst/>
                                <a:latin typeface="Cambria Math" panose="02040503050406030204" pitchFamily="18" charset="0"/>
                                <a:cs typeface="Times New Roman" panose="02020603050405020304" pitchFamily="18" charset="0"/>
                              </a:rPr>
                              <m:t>𝑛</m:t>
                            </m:r>
                          </m:sub>
                        </m:sSub>
                      </m:e>
                    </m:d>
                    <m:r>
                      <a:rPr lang="en-US" altLang="ja-JP" sz="2800" i="1">
                        <a:effectLst/>
                        <a:latin typeface="Cambria Math" panose="02040503050406030204" pitchFamily="18" charset="0"/>
                        <a:cs typeface="Times New Roman" panose="02020603050405020304" pitchFamily="18" charset="0"/>
                      </a:rPr>
                      <m:t>+</m:t>
                    </m:r>
                    <m:f>
                      <m:fPr>
                        <m:ctrlPr>
                          <a:rPr lang="ja-JP" altLang="ja-JP" sz="2400" i="1">
                            <a:effectLst/>
                            <a:latin typeface="Cambria Math" panose="02040503050406030204" pitchFamily="18" charset="0"/>
                          </a:rPr>
                        </m:ctrlPr>
                      </m:fPr>
                      <m:num>
                        <m:r>
                          <a:rPr lang="en-US" altLang="ja-JP" sz="2800" i="1">
                            <a:effectLst/>
                            <a:latin typeface="Cambria Math" panose="02040503050406030204" pitchFamily="18" charset="0"/>
                            <a:cs typeface="Times New Roman" panose="02020603050405020304" pitchFamily="18" charset="0"/>
                          </a:rPr>
                          <m:t>𝑖</m:t>
                        </m:r>
                        <m:r>
                          <m:rPr>
                            <m:sty m:val="p"/>
                          </m:rPr>
                          <a:rPr lang="en-US" altLang="ja-JP" sz="2800">
                            <a:effectLst/>
                            <a:latin typeface="Cambria Math" panose="02040503050406030204" pitchFamily="18" charset="0"/>
                            <a:cs typeface="Times New Roman" panose="02020603050405020304" pitchFamily="18" charset="0"/>
                          </a:rPr>
                          <m:t>Δ</m:t>
                        </m:r>
                        <m:r>
                          <a:rPr lang="en-US" altLang="ja-JP" sz="2800" i="1">
                            <a:effectLst/>
                            <a:latin typeface="Cambria Math" panose="02040503050406030204" pitchFamily="18" charset="0"/>
                            <a:cs typeface="Times New Roman" panose="02020603050405020304" pitchFamily="18" charset="0"/>
                          </a:rPr>
                          <m:t>𝑡</m:t>
                        </m:r>
                      </m:num>
                      <m:den>
                        <m:r>
                          <a:rPr lang="en-US" altLang="ja-JP" sz="2800" i="1">
                            <a:effectLst/>
                            <a:latin typeface="Cambria Math" panose="02040503050406030204" pitchFamily="18" charset="0"/>
                            <a:cs typeface="Times New Roman" panose="02020603050405020304" pitchFamily="18" charset="0"/>
                          </a:rPr>
                          <m:t>2</m:t>
                        </m:r>
                      </m:den>
                    </m:f>
                    <m:sSup>
                      <m:sSupPr>
                        <m:ctrlPr>
                          <a:rPr lang="ja-JP" altLang="ja-JP" sz="2400" i="1">
                            <a:effectLst/>
                            <a:latin typeface="Cambria Math" panose="02040503050406030204" pitchFamily="18" charset="0"/>
                          </a:rPr>
                        </m:ctrlPr>
                      </m:sSupPr>
                      <m:e>
                        <m:r>
                          <a:rPr lang="en-US" altLang="ja-JP" sz="2800" i="1">
                            <a:effectLst/>
                            <a:latin typeface="Cambria Math" panose="02040503050406030204" pitchFamily="18" charset="0"/>
                            <a:cs typeface="Times New Roman" panose="02020603050405020304" pitchFamily="18" charset="0"/>
                          </a:rPr>
                          <m:t>𝑒</m:t>
                        </m:r>
                      </m:e>
                      <m:sup>
                        <m:r>
                          <a:rPr lang="en-US" altLang="ja-JP" sz="2800" i="1">
                            <a:effectLst/>
                            <a:latin typeface="Cambria Math" panose="02040503050406030204" pitchFamily="18" charset="0"/>
                            <a:cs typeface="Times New Roman" panose="02020603050405020304" pitchFamily="18" charset="0"/>
                          </a:rPr>
                          <m:t>−2</m:t>
                        </m:r>
                        <m:r>
                          <m:rPr>
                            <m:sty m:val="p"/>
                          </m:rPr>
                          <a:rPr lang="en-US" altLang="ja-JP" sz="2800" b="0" i="0" smtClean="0">
                            <a:effectLst/>
                            <a:latin typeface="Cambria Math" panose="02040503050406030204" pitchFamily="18" charset="0"/>
                            <a:cs typeface="Times New Roman" panose="02020603050405020304" pitchFamily="18" charset="0"/>
                          </a:rPr>
                          <m:t>L</m:t>
                        </m:r>
                        <m:r>
                          <m:rPr>
                            <m:sty m:val="p"/>
                          </m:rPr>
                          <a:rPr lang="en-US" altLang="ja-JP" sz="2800">
                            <a:effectLst/>
                            <a:latin typeface="Cambria Math" panose="02040503050406030204" pitchFamily="18" charset="0"/>
                            <a:cs typeface="Times New Roman" panose="02020603050405020304" pitchFamily="18" charset="0"/>
                          </a:rPr>
                          <m:t>Δ</m:t>
                        </m:r>
                        <m:r>
                          <a:rPr lang="en-US" altLang="ja-JP" sz="2800" i="1">
                            <a:effectLst/>
                            <a:latin typeface="Cambria Math" panose="02040503050406030204" pitchFamily="18" charset="0"/>
                            <a:cs typeface="Times New Roman" panose="02020603050405020304" pitchFamily="18" charset="0"/>
                          </a:rPr>
                          <m:t>𝑡</m:t>
                        </m:r>
                      </m:sup>
                    </m:sSup>
                    <m:d>
                      <m:dPr>
                        <m:ctrlPr>
                          <a:rPr lang="ja-JP" altLang="ja-JP" sz="2400" i="1">
                            <a:effectLst/>
                            <a:latin typeface="Cambria Math" panose="02040503050406030204" pitchFamily="18" charset="0"/>
                          </a:rPr>
                        </m:ctrlPr>
                      </m:dPr>
                      <m:e>
                        <m:sSub>
                          <m:sSubPr>
                            <m:ctrlPr>
                              <a:rPr lang="ja-JP" altLang="ja-JP" sz="2400" i="1">
                                <a:effectLst/>
                                <a:latin typeface="Cambria Math" panose="02040503050406030204" pitchFamily="18" charset="0"/>
                              </a:rPr>
                            </m:ctrlPr>
                          </m:sSubPr>
                          <m:e>
                            <m:r>
                              <m:rPr>
                                <m:sty m:val="p"/>
                              </m:rPr>
                              <a:rPr lang="en-US" altLang="ja-JP" sz="2800">
                                <a:effectLst/>
                                <a:latin typeface="Cambria Math" panose="02040503050406030204" pitchFamily="18" charset="0"/>
                                <a:cs typeface="Times New Roman" panose="02020603050405020304" pitchFamily="18" charset="0"/>
                              </a:rPr>
                              <m:t>Ψ</m:t>
                            </m:r>
                          </m:e>
                          <m:sub>
                            <m:r>
                              <a:rPr lang="en-US" altLang="ja-JP" sz="2800" i="1">
                                <a:effectLst/>
                                <a:latin typeface="Cambria Math" panose="02040503050406030204" pitchFamily="18" charset="0"/>
                                <a:cs typeface="Times New Roman" panose="02020603050405020304" pitchFamily="18" charset="0"/>
                              </a:rPr>
                              <m:t>𝑛</m:t>
                            </m:r>
                            <m:r>
                              <a:rPr lang="en-US" altLang="ja-JP" sz="2800" i="1">
                                <a:effectLst/>
                                <a:latin typeface="Cambria Math" panose="02040503050406030204" pitchFamily="18" charset="0"/>
                                <a:cs typeface="Times New Roman" panose="02020603050405020304" pitchFamily="18" charset="0"/>
                              </a:rPr>
                              <m:t>−1</m:t>
                            </m:r>
                          </m:sub>
                        </m:sSub>
                        <m:r>
                          <a:rPr lang="en-US" altLang="ja-JP" sz="2800" i="1">
                            <a:effectLst/>
                            <a:latin typeface="Cambria Math" panose="02040503050406030204" pitchFamily="18" charset="0"/>
                            <a:cs typeface="Times New Roman" panose="02020603050405020304" pitchFamily="18" charset="0"/>
                          </a:rPr>
                          <m:t>,</m:t>
                        </m:r>
                        <m:sSub>
                          <m:sSubPr>
                            <m:ctrlPr>
                              <a:rPr lang="ja-JP" altLang="ja-JP" sz="2400" i="1">
                                <a:effectLst/>
                                <a:latin typeface="Cambria Math" panose="02040503050406030204" pitchFamily="18" charset="0"/>
                              </a:rPr>
                            </m:ctrlPr>
                          </m:sSubPr>
                          <m:e>
                            <m:r>
                              <a:rPr lang="en-US" altLang="ja-JP" sz="2800" i="1">
                                <a:effectLst/>
                                <a:latin typeface="Cambria Math" panose="02040503050406030204" pitchFamily="18" charset="0"/>
                                <a:cs typeface="Times New Roman" panose="02020603050405020304" pitchFamily="18" charset="0"/>
                              </a:rPr>
                              <m:t>𝑡</m:t>
                            </m:r>
                          </m:e>
                          <m:sub>
                            <m:r>
                              <a:rPr lang="en-US" altLang="ja-JP" sz="2800" i="1">
                                <a:effectLst/>
                                <a:latin typeface="Cambria Math" panose="02040503050406030204" pitchFamily="18" charset="0"/>
                                <a:cs typeface="Times New Roman" panose="02020603050405020304" pitchFamily="18" charset="0"/>
                              </a:rPr>
                              <m:t>𝑛</m:t>
                            </m:r>
                            <m:r>
                              <a:rPr lang="en-US" altLang="ja-JP" sz="2800" i="1">
                                <a:effectLst/>
                                <a:latin typeface="Cambria Math" panose="02040503050406030204" pitchFamily="18" charset="0"/>
                                <a:cs typeface="Times New Roman" panose="02020603050405020304" pitchFamily="18" charset="0"/>
                              </a:rPr>
                              <m:t>−1</m:t>
                            </m:r>
                          </m:sub>
                        </m:sSub>
                      </m:e>
                    </m:d>
                  </m:oMath>
                </a14:m>
                <a:r>
                  <a:rPr lang="en-US" altLang="ja-JP" sz="2800" kern="100" dirty="0">
                    <a:effectLst/>
                    <a:latin typeface="+mn-ea"/>
                    <a:cs typeface="Times New Roman" panose="02020603050405020304" pitchFamily="18" charset="0"/>
                  </a:rPr>
                  <a:t>  (13)</a:t>
                </a:r>
              </a:p>
              <a:p>
                <a:pPr marL="36900" indent="0" algn="l">
                  <a:buNone/>
                </a:pPr>
                <a:r>
                  <a:rPr lang="ja-JP" altLang="en-US" sz="2800" kern="100" dirty="0">
                    <a:effectLst/>
                    <a:latin typeface="+mn-ea"/>
                    <a:cs typeface="Times New Roman" panose="02020603050405020304" pitchFamily="18" charset="0"/>
                  </a:rPr>
                  <a:t>と表すことができる</a:t>
                </a:r>
                <a:r>
                  <a:rPr lang="en-US" altLang="ja-JP" sz="2800" kern="100" dirty="0">
                    <a:effectLst/>
                    <a:latin typeface="+mn-ea"/>
                    <a:cs typeface="Times New Roman" panose="02020603050405020304" pitchFamily="18" charset="0"/>
                  </a:rPr>
                  <a:t>.</a:t>
                </a:r>
              </a:p>
              <a:p>
                <a:pPr marL="36900" indent="0" algn="l">
                  <a:buNone/>
                </a:pPr>
                <a:r>
                  <a:rPr lang="ja-JP" altLang="en-US" sz="2800" kern="100" dirty="0">
                    <a:effectLst/>
                    <a:latin typeface="+mn-ea"/>
                    <a:cs typeface="Times New Roman" panose="02020603050405020304" pitchFamily="18" charset="0"/>
                  </a:rPr>
                  <a:t>この式を運動量空間の関数と位置空間の関数に分け</a:t>
                </a:r>
                <a:r>
                  <a:rPr lang="en-US" altLang="ja-JP" sz="2800" kern="100" dirty="0">
                    <a:effectLst/>
                    <a:latin typeface="+mn-ea"/>
                    <a:cs typeface="Times New Roman" panose="02020603050405020304" pitchFamily="18" charset="0"/>
                  </a:rPr>
                  <a:t>,</a:t>
                </a:r>
                <a:r>
                  <a:rPr lang="ja-JP" altLang="en-US" sz="2800" kern="100" dirty="0">
                    <a:effectLst/>
                    <a:latin typeface="+mn-ea"/>
                    <a:cs typeface="Times New Roman" panose="02020603050405020304" pitchFamily="18" charset="0"/>
                  </a:rPr>
                  <a:t>高速フーリエ変換を用いて計算する</a:t>
                </a:r>
                <a:r>
                  <a:rPr lang="en-US" altLang="ja-JP" sz="2800" kern="100" dirty="0">
                    <a:effectLst/>
                    <a:latin typeface="+mn-ea"/>
                    <a:cs typeface="Times New Roman" panose="02020603050405020304" pitchFamily="18" charset="0"/>
                  </a:rPr>
                  <a:t>.</a:t>
                </a:r>
              </a:p>
              <a:p>
                <a:pPr marL="3690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11FE7A3-22D6-A22F-C73A-92F07AFAB928}"/>
                  </a:ext>
                </a:extLst>
              </p:cNvPr>
              <p:cNvSpPr>
                <a:spLocks noGrp="1" noRot="1" noChangeAspect="1" noMove="1" noResize="1" noEditPoints="1" noAdjustHandles="1" noChangeArrowheads="1" noChangeShapeType="1" noTextEdit="1"/>
              </p:cNvSpPr>
              <p:nvPr>
                <p:ph idx="1"/>
              </p:nvPr>
            </p:nvSpPr>
            <p:spPr>
              <a:xfrm>
                <a:off x="513347" y="320842"/>
                <a:ext cx="11117179" cy="5927558"/>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647CC8C-80BB-F522-FCCF-D96181BFEA04}"/>
              </a:ext>
            </a:extLst>
          </p:cNvPr>
          <p:cNvSpPr>
            <a:spLocks noGrp="1"/>
          </p:cNvSpPr>
          <p:nvPr>
            <p:ph type="sldNum" sz="quarter" idx="12"/>
          </p:nvPr>
        </p:nvSpPr>
        <p:spPr/>
        <p:txBody>
          <a:bodyPr/>
          <a:lstStyle/>
          <a:p>
            <a:fld id="{EB2BFE94-F69C-413F-BAD0-6C585BBA7220}" type="slidenum">
              <a:rPr kumimoji="1" lang="ja-JP" altLang="en-US" sz="2800" smtClean="0"/>
              <a:t>10</a:t>
            </a:fld>
            <a:endParaRPr kumimoji="1" lang="ja-JP" altLang="en-US" sz="2800" dirty="0"/>
          </a:p>
        </p:txBody>
      </p:sp>
    </p:spTree>
    <p:extLst>
      <p:ext uri="{BB962C8B-B14F-4D97-AF65-F5344CB8AC3E}">
        <p14:creationId xmlns:p14="http://schemas.microsoft.com/office/powerpoint/2010/main" val="25956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D46B9-BBC3-8A3E-79EC-5DF7D2E73F85}"/>
              </a:ext>
            </a:extLst>
          </p:cNvPr>
          <p:cNvSpPr>
            <a:spLocks noGrp="1"/>
          </p:cNvSpPr>
          <p:nvPr>
            <p:ph type="title"/>
          </p:nvPr>
        </p:nvSpPr>
        <p:spPr>
          <a:xfrm>
            <a:off x="-1" y="0"/>
            <a:ext cx="3465095" cy="970450"/>
          </a:xfrm>
        </p:spPr>
        <p:txBody>
          <a:bodyPr>
            <a:normAutofit/>
          </a:bodyPr>
          <a:lstStyle/>
          <a:p>
            <a:r>
              <a:rPr kumimoji="1" lang="ja-JP" altLang="en-US" dirty="0"/>
              <a:t>方法と結果</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561D8E4-E1A3-B2A1-AA43-9DB3D685D92F}"/>
                  </a:ext>
                </a:extLst>
              </p:cNvPr>
              <p:cNvSpPr>
                <a:spLocks noGrp="1"/>
              </p:cNvSpPr>
              <p:nvPr>
                <p:ph idx="1"/>
              </p:nvPr>
            </p:nvSpPr>
            <p:spPr>
              <a:xfrm>
                <a:off x="256674" y="818147"/>
                <a:ext cx="11823031" cy="5582653"/>
              </a:xfrm>
            </p:spPr>
            <p:txBody>
              <a:bodyPr>
                <a:normAutofit/>
              </a:bodyPr>
              <a:lstStyle/>
              <a:p>
                <a:pPr marL="36900" indent="0">
                  <a:buNone/>
                </a:pPr>
                <a:r>
                  <a:rPr lang="ja-JP" altLang="en-US" sz="2400" dirty="0">
                    <a:effectLst/>
                    <a:latin typeface="+mn-ea"/>
                    <a:cs typeface="Times New Roman" panose="02020603050405020304" pitchFamily="18" charset="0"/>
                  </a:rPr>
                  <a:t>まず</a:t>
                </a:r>
                <a:r>
                  <a:rPr lang="en-US" altLang="ja-JP" sz="2400" dirty="0">
                    <a:effectLst/>
                    <a:latin typeface="+mn-ea"/>
                    <a:cs typeface="Times New Roman" panose="02020603050405020304" pitchFamily="18" charset="0"/>
                  </a:rPr>
                  <a:t>,</a:t>
                </a:r>
                <a:r>
                  <a:rPr lang="ja-JP" altLang="en-US" sz="2400" dirty="0">
                    <a:effectLst/>
                    <a:latin typeface="+mn-ea"/>
                    <a:cs typeface="Times New Roman" panose="02020603050405020304" pitchFamily="18" charset="0"/>
                  </a:rPr>
                  <a:t>通常の</a:t>
                </a:r>
                <a:r>
                  <a:rPr lang="en-US" altLang="ja-JP" sz="2400" dirty="0">
                    <a:effectLst/>
                    <a:latin typeface="+mn-ea"/>
                    <a:cs typeface="Times New Roman" panose="02020603050405020304" pitchFamily="18" charset="0"/>
                  </a:rPr>
                  <a:t>1</a:t>
                </a:r>
                <a:r>
                  <a:rPr lang="ja-JP" altLang="en-US" sz="2400" dirty="0">
                    <a:effectLst/>
                    <a:latin typeface="+mn-ea"/>
                    <a:cs typeface="Times New Roman" panose="02020603050405020304" pitchFamily="18" charset="0"/>
                  </a:rPr>
                  <a:t>次元調和振動子に対する斉次のシュレディンガー方程式</a:t>
                </a:r>
                <a:endParaRPr lang="en-US" altLang="ja-JP" sz="2400" dirty="0">
                  <a:effectLst/>
                  <a:latin typeface="+mn-ea"/>
                  <a:cs typeface="Times New Roman" panose="02020603050405020304" pitchFamily="18" charset="0"/>
                </a:endParaRPr>
              </a:p>
              <a:p>
                <a:pPr marL="36900" indent="0">
                  <a:buNone/>
                </a:pPr>
                <a:endParaRPr lang="en-US" altLang="ja-JP" dirty="0">
                  <a:effectLst/>
                  <a:latin typeface="+mn-ea"/>
                  <a:cs typeface="Times New Roman" panose="02020603050405020304" pitchFamily="18" charset="0"/>
                </a:endParaRPr>
              </a:p>
              <a:p>
                <a:pPr marL="36900" indent="0" algn="ctr">
                  <a:buNone/>
                </a:pPr>
                <a14:m>
                  <m:oMath xmlns:m="http://schemas.openxmlformats.org/officeDocument/2006/math">
                    <m:r>
                      <a:rPr lang="en-US" altLang="ja-JP" i="1" smtClean="0">
                        <a:effectLst/>
                        <a:latin typeface="Cambria Math" panose="02040503050406030204" pitchFamily="18" charset="0"/>
                        <a:ea typeface="游明朝" panose="02020400000000000000" pitchFamily="18" charset="-128"/>
                        <a:cs typeface="Times New Roman" panose="02020603050405020304" pitchFamily="18" charset="0"/>
                      </a:rPr>
                      <m:t>𝑖</m:t>
                    </m:r>
                    <m:f>
                      <m:fPr>
                        <m:ctrlPr>
                          <a:rPr lang="ja-JP" altLang="ja-JP" sz="2400"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den>
                    </m:f>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a:effectLst/>
                            <a:latin typeface="Cambria Math" panose="02040503050406030204" pitchFamily="18" charset="0"/>
                            <a:ea typeface="Cambria Math" panose="02040503050406030204" pitchFamily="18" charset="0"/>
                          </a:rPr>
                        </m:ctrlPr>
                      </m:dPr>
                      <m:e>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x</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t</m:t>
                        </m:r>
                      </m:e>
                    </m:d>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1</m:t>
                            </m:r>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den>
                        </m:f>
                        <m:f>
                          <m:fPr>
                            <m:ctrlPr>
                              <a:rPr lang="ja-JP" altLang="ja-JP" sz="2400" i="1">
                                <a:effectLst/>
                                <a:latin typeface="Cambria Math" panose="02040503050406030204" pitchFamily="18" charset="0"/>
                                <a:ea typeface="Cambria Math" panose="02040503050406030204" pitchFamily="18" charset="0"/>
                              </a:rPr>
                            </m:ctrlPr>
                          </m:fPr>
                          <m:num>
                            <m:sSup>
                              <m:sSupPr>
                                <m:ctrlPr>
                                  <a:rPr lang="ja-JP" altLang="ja-JP" sz="2400"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e>
                              <m:sup>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sup>
                            </m:sSup>
                          </m:num>
                          <m:den>
                            <m:sSup>
                              <m:sSupPr>
                                <m:ctrlPr>
                                  <a:rPr lang="ja-JP" altLang="ja-JP" sz="2400"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𝑥</m:t>
                                </m:r>
                              </m:e>
                              <m:sup>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sup>
                            </m:sSup>
                          </m:den>
                        </m:f>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1</m:t>
                            </m:r>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den>
                        </m:f>
                        <m:sSup>
                          <m:sSupPr>
                            <m:ctrlPr>
                              <a:rPr lang="ja-JP" altLang="ja-JP" sz="2400"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𝑥</m:t>
                            </m:r>
                          </m:e>
                          <m:sup>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sup>
                        </m:sSup>
                      </m:e>
                    </m:d>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𝑥</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e>
                    </m:d>
                  </m:oMath>
                </a14:m>
                <a:r>
                  <a:rPr kumimoji="1" lang="ja-JP" altLang="en-US" sz="2400" dirty="0"/>
                  <a:t>　</a:t>
                </a:r>
                <a:r>
                  <a:rPr kumimoji="1" lang="en-US" altLang="ja-JP" sz="2400" dirty="0"/>
                  <a:t>(t&gt;0),</a:t>
                </a:r>
                <a:r>
                  <a:rPr lang="ja-JP" altLang="en-US" sz="2400" dirty="0">
                    <a:effectLst/>
                  </a:rPr>
                  <a:t>　</a:t>
                </a:r>
                <a14:m>
                  <m:oMath xmlns:m="http://schemas.openxmlformats.org/officeDocument/2006/math">
                    <m:r>
                      <m:rPr>
                        <m:sty m:val="p"/>
                      </m:rPr>
                      <a:rPr lang="en-US" altLang="ja-JP" sz="2400">
                        <a:effectLst/>
                        <a:latin typeface="Cambria Math" panose="02040503050406030204" pitchFamily="18" charset="0"/>
                      </a:rPr>
                      <m:t>Ψ</m:t>
                    </m:r>
                    <m:d>
                      <m:dPr>
                        <m:ctrlPr>
                          <a:rPr lang="ja-JP" altLang="ja-JP" sz="2400" i="1">
                            <a:effectLst/>
                            <a:latin typeface="Cambria Math" panose="02040503050406030204" pitchFamily="18" charset="0"/>
                          </a:rPr>
                        </m:ctrlPr>
                      </m:dPr>
                      <m:e>
                        <m:r>
                          <a:rPr lang="en-US" altLang="ja-JP" sz="2400" i="1">
                            <a:effectLst/>
                            <a:latin typeface="Cambria Math" panose="02040503050406030204" pitchFamily="18" charset="0"/>
                          </a:rPr>
                          <m:t>𝑥</m:t>
                        </m:r>
                        <m:r>
                          <a:rPr lang="en-US" altLang="ja-JP" sz="2400" i="1">
                            <a:effectLst/>
                            <a:latin typeface="Cambria Math" panose="02040503050406030204" pitchFamily="18" charset="0"/>
                          </a:rPr>
                          <m:t>,0</m:t>
                        </m:r>
                      </m:e>
                    </m:d>
                    <m:r>
                      <a:rPr lang="en-US" altLang="ja-JP" sz="2400" i="1">
                        <a:effectLst/>
                        <a:latin typeface="Cambria Math" panose="02040503050406030204" pitchFamily="18" charset="0"/>
                      </a:rPr>
                      <m:t>=</m:t>
                    </m:r>
                    <m:f>
                      <m:fPr>
                        <m:ctrlPr>
                          <a:rPr lang="ja-JP" altLang="ja-JP" sz="2400" i="1">
                            <a:effectLst/>
                            <a:latin typeface="Cambria Math" panose="02040503050406030204" pitchFamily="18" charset="0"/>
                          </a:rPr>
                        </m:ctrlPr>
                      </m:fPr>
                      <m:num>
                        <m:r>
                          <a:rPr lang="en-US" altLang="ja-JP" sz="2400" i="1">
                            <a:effectLst/>
                            <a:latin typeface="Cambria Math" panose="02040503050406030204" pitchFamily="18" charset="0"/>
                          </a:rPr>
                          <m:t>1</m:t>
                        </m:r>
                      </m:num>
                      <m:den>
                        <m:rad>
                          <m:radPr>
                            <m:ctrlPr>
                              <a:rPr lang="ja-JP" altLang="ja-JP" sz="2400" i="1">
                                <a:effectLst/>
                                <a:latin typeface="Cambria Math" panose="02040503050406030204" pitchFamily="18" charset="0"/>
                              </a:rPr>
                            </m:ctrlPr>
                          </m:radPr>
                          <m:deg>
                            <m:r>
                              <a:rPr lang="en-US" altLang="ja-JP" sz="2400" i="1">
                                <a:effectLst/>
                                <a:latin typeface="Cambria Math" panose="02040503050406030204" pitchFamily="18" charset="0"/>
                              </a:rPr>
                              <m:t>4</m:t>
                            </m:r>
                          </m:deg>
                          <m:e>
                            <m:r>
                              <a:rPr lang="en-US" altLang="ja-JP" sz="2400" i="1">
                                <a:effectLst/>
                                <a:latin typeface="Cambria Math" panose="02040503050406030204" pitchFamily="18" charset="0"/>
                              </a:rPr>
                              <m:t>𝜋</m:t>
                            </m:r>
                          </m:e>
                        </m:rad>
                      </m:den>
                    </m:f>
                    <m:r>
                      <a:rPr lang="en-US" altLang="ja-JP" sz="2400" i="1">
                        <a:effectLst/>
                        <a:latin typeface="Cambria Math" panose="02040503050406030204" pitchFamily="18" charset="0"/>
                      </a:rPr>
                      <m:t>𝑒𝑥𝑝</m:t>
                    </m:r>
                    <m:d>
                      <m:dPr>
                        <m:begChr m:val="{"/>
                        <m:endChr m:val="}"/>
                        <m:ctrlPr>
                          <a:rPr lang="ja-JP" altLang="ja-JP" sz="2400" i="1">
                            <a:effectLst/>
                            <a:latin typeface="Cambria Math" panose="02040503050406030204" pitchFamily="18" charset="0"/>
                          </a:rPr>
                        </m:ctrlPr>
                      </m:dPr>
                      <m:e>
                        <m:r>
                          <a:rPr lang="en-US" altLang="ja-JP" sz="2400" i="1">
                            <a:effectLst/>
                            <a:latin typeface="Cambria Math" panose="02040503050406030204" pitchFamily="18" charset="0"/>
                          </a:rPr>
                          <m:t>−</m:t>
                        </m:r>
                        <m:f>
                          <m:fPr>
                            <m:ctrlPr>
                              <a:rPr lang="ja-JP" altLang="ja-JP" sz="2400" i="1">
                                <a:effectLst/>
                                <a:latin typeface="Cambria Math" panose="02040503050406030204" pitchFamily="18" charset="0"/>
                              </a:rPr>
                            </m:ctrlPr>
                          </m:fPr>
                          <m:num>
                            <m:r>
                              <a:rPr lang="en-US" altLang="ja-JP" sz="2400" i="1">
                                <a:effectLst/>
                                <a:latin typeface="Cambria Math" panose="02040503050406030204" pitchFamily="18" charset="0"/>
                              </a:rPr>
                              <m:t>1</m:t>
                            </m:r>
                          </m:num>
                          <m:den>
                            <m:r>
                              <a:rPr lang="en-US" altLang="ja-JP" sz="2400" i="1">
                                <a:effectLst/>
                                <a:latin typeface="Cambria Math" panose="02040503050406030204" pitchFamily="18" charset="0"/>
                              </a:rPr>
                              <m:t>2</m:t>
                            </m:r>
                          </m:den>
                        </m:f>
                        <m:sSup>
                          <m:sSupPr>
                            <m:ctrlPr>
                              <a:rPr lang="ja-JP" altLang="ja-JP" sz="2400" i="1">
                                <a:effectLst/>
                                <a:latin typeface="Cambria Math" panose="02040503050406030204" pitchFamily="18" charset="0"/>
                              </a:rPr>
                            </m:ctrlPr>
                          </m:sSupPr>
                          <m:e>
                            <m:d>
                              <m:dPr>
                                <m:ctrlPr>
                                  <a:rPr lang="ja-JP" altLang="ja-JP" sz="2400" i="1">
                                    <a:effectLst/>
                                    <a:latin typeface="Cambria Math" panose="02040503050406030204" pitchFamily="18" charset="0"/>
                                  </a:rPr>
                                </m:ctrlPr>
                              </m:dPr>
                              <m:e>
                                <m:r>
                                  <a:rPr lang="en-US" altLang="ja-JP" sz="2400" i="1">
                                    <a:effectLst/>
                                    <a:latin typeface="Cambria Math" panose="02040503050406030204" pitchFamily="18" charset="0"/>
                                  </a:rPr>
                                  <m:t>𝑥</m:t>
                                </m:r>
                                <m:r>
                                  <a:rPr lang="en-US" altLang="ja-JP" sz="2400" i="1">
                                    <a:effectLst/>
                                    <a:latin typeface="Cambria Math" panose="02040503050406030204" pitchFamily="18" charset="0"/>
                                  </a:rPr>
                                  <m:t>−</m:t>
                                </m:r>
                                <m:r>
                                  <a:rPr lang="en-US" altLang="ja-JP" sz="2400" i="1">
                                    <a:effectLst/>
                                    <a:latin typeface="Cambria Math" panose="02040503050406030204" pitchFamily="18" charset="0"/>
                                  </a:rPr>
                                  <m:t>𝑋</m:t>
                                </m:r>
                              </m:e>
                            </m:d>
                          </m:e>
                          <m:sup>
                            <m:r>
                              <a:rPr lang="en-US" altLang="ja-JP" sz="2400" i="1">
                                <a:effectLst/>
                                <a:latin typeface="Cambria Math" panose="02040503050406030204" pitchFamily="18" charset="0"/>
                              </a:rPr>
                              <m:t>2</m:t>
                            </m:r>
                          </m:sup>
                        </m:sSup>
                      </m:e>
                    </m:d>
                  </m:oMath>
                </a14:m>
                <a:r>
                  <a:rPr kumimoji="1" lang="en-US" altLang="ja-JP" sz="2400" dirty="0"/>
                  <a:t>  (14)</a:t>
                </a:r>
              </a:p>
              <a:p>
                <a:pPr marL="36900" indent="0" algn="ctr">
                  <a:buNone/>
                </a:pPr>
                <a:endParaRPr kumimoji="1" lang="en-US" altLang="ja-JP" sz="2400" dirty="0"/>
              </a:p>
              <a:p>
                <a:pPr marL="36900" indent="0">
                  <a:buNone/>
                </a:pPr>
                <a:r>
                  <a:rPr kumimoji="1" lang="ja-JP" altLang="en-US" sz="2400" dirty="0"/>
                  <a:t>を考え</a:t>
                </a:r>
                <a:r>
                  <a:rPr kumimoji="1" lang="en-US" altLang="ja-JP" sz="2400" dirty="0"/>
                  <a:t>,SO</a:t>
                </a:r>
                <a:r>
                  <a:rPr kumimoji="1" lang="ja-JP" altLang="en-US" sz="2400" dirty="0"/>
                  <a:t>法のプログラムを用いて数値計算を行い</a:t>
                </a:r>
                <a:r>
                  <a:rPr kumimoji="1" lang="en-US" altLang="ja-JP" sz="2400" dirty="0"/>
                  <a:t>,</a:t>
                </a:r>
                <a:r>
                  <a:rPr kumimoji="1" lang="ja-JP" altLang="en-US" sz="2400" dirty="0"/>
                  <a:t>その解析解</a:t>
                </a:r>
                <a:endParaRPr kumimoji="1" lang="en-US" altLang="ja-JP" sz="2400" dirty="0"/>
              </a:p>
              <a:p>
                <a:pPr marL="36900" indent="0">
                  <a:buNone/>
                </a:pPr>
                <a:endParaRPr kumimoji="1" lang="en-US" altLang="ja-JP" sz="2400" dirty="0"/>
              </a:p>
              <a:p>
                <a:pPr marL="36900" indent="0" algn="ctr">
                  <a:buNone/>
                </a:pPr>
                <a14:m>
                  <m:oMath xmlns:m="http://schemas.openxmlformats.org/officeDocument/2006/math">
                    <m:r>
                      <m:rPr>
                        <m:sty m:val="p"/>
                      </m:rPr>
                      <a:rPr lang="en-US" altLang="ja-JP" smtClean="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𝑥</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1</m:t>
                        </m:r>
                      </m:num>
                      <m:den>
                        <m:rad>
                          <m:radPr>
                            <m:ctrlPr>
                              <a:rPr lang="ja-JP" altLang="ja-JP" sz="2400" i="1">
                                <a:effectLst/>
                                <a:latin typeface="Cambria Math" panose="02040503050406030204" pitchFamily="18" charset="0"/>
                                <a:ea typeface="Cambria Math" panose="02040503050406030204" pitchFamily="18" charset="0"/>
                              </a:rPr>
                            </m:ctrlPr>
                          </m:radPr>
                          <m:deg>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4</m:t>
                            </m:r>
                          </m:deg>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𝜋</m:t>
                            </m:r>
                          </m:e>
                        </m:rad>
                      </m:den>
                    </m:f>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𝑒𝑥𝑝</m:t>
                    </m:r>
                    <m:d>
                      <m:dPr>
                        <m:begChr m:val="["/>
                        <m:endChr m:val="]"/>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sSup>
                              <m:sSupPr>
                                <m:ctrlPr>
                                  <a:rPr lang="ja-JP" altLang="ja-JP" sz="2400" i="1">
                                    <a:effectLst/>
                                    <a:latin typeface="Cambria Math" panose="02040503050406030204" pitchFamily="18" charset="0"/>
                                    <a:ea typeface="Cambria Math" panose="02040503050406030204" pitchFamily="18" charset="0"/>
                                  </a:rPr>
                                </m:ctrlPr>
                              </m:sSupPr>
                              <m:e>
                                <m:d>
                                  <m:dPr>
                                    <m:begChr m:val="{"/>
                                    <m:endChr m:val="}"/>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𝑥</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𝑋</m:t>
                                    </m:r>
                                    <m:func>
                                      <m:funcPr>
                                        <m:ctrlPr>
                                          <a:rPr lang="ja-JP" altLang="ja-JP" sz="2400" i="1">
                                            <a:effectLst/>
                                            <a:latin typeface="Cambria Math" panose="02040503050406030204" pitchFamily="18" charset="0"/>
                                            <a:ea typeface="Cambria Math" panose="02040503050406030204" pitchFamily="18" charset="0"/>
                                          </a:rPr>
                                        </m:ctrlPr>
                                      </m:funcPr>
                                      <m:fName>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cos</m:t>
                                        </m:r>
                                      </m:fName>
                                      <m:e>
                                        <m:d>
                                          <m:dPr>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e>
                                        </m:d>
                                      </m:e>
                                    </m:func>
                                  </m:e>
                                </m:d>
                              </m:e>
                              <m:sup>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sup>
                            </m:sSup>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den>
                        </m:f>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𝑖</m:t>
                        </m:r>
                        <m:d>
                          <m:dPr>
                            <m:begChr m:val="{"/>
                            <m:endChr m:val="}"/>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𝑋𝑥</m:t>
                            </m:r>
                            <m:func>
                              <m:funcPr>
                                <m:ctrlPr>
                                  <a:rPr lang="ja-JP" altLang="ja-JP" sz="2400" i="1">
                                    <a:effectLst/>
                                    <a:latin typeface="Cambria Math" panose="02040503050406030204" pitchFamily="18" charset="0"/>
                                    <a:ea typeface="Cambria Math" panose="02040503050406030204" pitchFamily="18" charset="0"/>
                                  </a:rPr>
                                </m:ctrlPr>
                              </m:funcPr>
                              <m:fName>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sin</m:t>
                                </m:r>
                              </m:fName>
                              <m:e>
                                <m:d>
                                  <m:dPr>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e>
                                </m:d>
                              </m:e>
                            </m:func>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sSup>
                                  <m:sSupPr>
                                    <m:ctrlPr>
                                      <a:rPr lang="ja-JP" altLang="ja-JP" sz="2400" i="1">
                                        <a:effectLst/>
                                        <a:latin typeface="Cambria Math" panose="02040503050406030204" pitchFamily="18" charset="0"/>
                                        <a:ea typeface="Cambria Math" panose="02040503050406030204" pitchFamily="18" charset="0"/>
                                      </a:rPr>
                                    </m:ctrlPr>
                                  </m:sSup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𝑋</m:t>
                                    </m:r>
                                  </m:e>
                                  <m:sup>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sup>
                                </m:sSup>
                                <m:func>
                                  <m:funcPr>
                                    <m:ctrlPr>
                                      <a:rPr lang="ja-JP" altLang="ja-JP" sz="2400" i="1">
                                        <a:effectLst/>
                                        <a:latin typeface="Cambria Math" panose="02040503050406030204" pitchFamily="18" charset="0"/>
                                        <a:ea typeface="Cambria Math" panose="02040503050406030204" pitchFamily="18" charset="0"/>
                                      </a:rPr>
                                    </m:ctrlPr>
                                  </m:funcPr>
                                  <m:fName>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sin</m:t>
                                    </m:r>
                                  </m:fName>
                                  <m:e>
                                    <m:d>
                                      <m:dPr>
                                        <m:ctrlPr>
                                          <a:rPr lang="ja-JP" altLang="ja-JP" sz="2400" i="1">
                                            <a:effectLst/>
                                            <a:latin typeface="Cambria Math" panose="02040503050406030204" pitchFamily="18" charset="0"/>
                                            <a:ea typeface="Cambria Math" panose="02040503050406030204" pitchFamily="18" charset="0"/>
                                          </a:rPr>
                                        </m:ctrlPr>
                                      </m:d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e>
                                    </m:d>
                                  </m:e>
                                </m:func>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4</m:t>
                                </m:r>
                              </m:den>
                            </m:f>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2</m:t>
                                </m:r>
                              </m:den>
                            </m:f>
                          </m:e>
                        </m:d>
                      </m:e>
                    </m:d>
                  </m:oMath>
                </a14:m>
                <a:r>
                  <a:rPr lang="en-US" altLang="ja-JP" sz="2400" dirty="0"/>
                  <a:t>  (15)</a:t>
                </a:r>
              </a:p>
              <a:p>
                <a:pPr marL="36900" indent="0" algn="ctr">
                  <a:buNone/>
                </a:pPr>
                <a:endParaRPr lang="en-US" altLang="ja-JP" sz="2400" dirty="0"/>
              </a:p>
              <a:p>
                <a:pPr marL="36900" indent="0">
                  <a:buNone/>
                </a:pPr>
                <a:r>
                  <a:rPr kumimoji="1" lang="ja-JP" altLang="en-US" sz="2400" dirty="0"/>
                  <a:t>との相対誤差を比べ</a:t>
                </a:r>
                <a:r>
                  <a:rPr kumimoji="1" lang="en-US" altLang="ja-JP" sz="2400" dirty="0"/>
                  <a:t>,SO</a:t>
                </a:r>
                <a:r>
                  <a:rPr kumimoji="1" lang="ja-JP" altLang="en-US" sz="2400" dirty="0"/>
                  <a:t>法における時間ステップ幅</a:t>
                </a:r>
                <a:r>
                  <a:rPr kumimoji="1" lang="en-US" altLang="ja-JP" sz="2400" dirty="0"/>
                  <a:t>Δt</a:t>
                </a:r>
                <a:r>
                  <a:rPr kumimoji="1" lang="ja-JP" altLang="en-US" sz="2400" dirty="0"/>
                  <a:t>に対する依存性を調べた</a:t>
                </a:r>
                <a:r>
                  <a:rPr kumimoji="1" lang="en-US" altLang="ja-JP" sz="2400" dirty="0"/>
                  <a:t>.</a:t>
                </a:r>
                <a:r>
                  <a:rPr kumimoji="1" lang="ja-JP" altLang="en-US" sz="2400" dirty="0"/>
                  <a:t>ただし</a:t>
                </a:r>
                <a:r>
                  <a:rPr kumimoji="1" lang="en-US" altLang="ja-JP" sz="2400" dirty="0"/>
                  <a:t>,X</a:t>
                </a:r>
                <a:r>
                  <a:rPr kumimoji="1" lang="ja-JP" altLang="en-US" sz="2400" dirty="0"/>
                  <a:t>は波動関数の初期値から決まる値であり</a:t>
                </a:r>
                <a:r>
                  <a:rPr kumimoji="1" lang="en-US" altLang="ja-JP" sz="2400" dirty="0"/>
                  <a:t>,</a:t>
                </a:r>
                <a:r>
                  <a:rPr kumimoji="1" lang="ja-JP" altLang="en-US" sz="2400" dirty="0"/>
                  <a:t>ここでは</a:t>
                </a:r>
                <a:r>
                  <a:rPr kumimoji="1" lang="en-US" altLang="ja-JP" sz="2400" dirty="0"/>
                  <a:t>X=0</a:t>
                </a:r>
                <a:r>
                  <a:rPr kumimoji="1" lang="ja-JP" altLang="en-US" sz="2400" dirty="0"/>
                  <a:t>及び</a:t>
                </a:r>
                <a:r>
                  <a:rPr kumimoji="1" lang="en-US" altLang="ja-JP" sz="2400" dirty="0"/>
                  <a:t>1</a:t>
                </a:r>
                <a:r>
                  <a:rPr kumimoji="1" lang="ja-JP" altLang="en-US" sz="2400" dirty="0"/>
                  <a:t>とした</a:t>
                </a:r>
                <a:r>
                  <a:rPr kumimoji="1" lang="en-US" altLang="ja-JP" sz="2400" dirty="0"/>
                  <a:t>.</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1561D8E4-E1A3-B2A1-AA43-9DB3D685D92F}"/>
                  </a:ext>
                </a:extLst>
              </p:cNvPr>
              <p:cNvSpPr>
                <a:spLocks noGrp="1" noRot="1" noChangeAspect="1" noMove="1" noResize="1" noEditPoints="1" noAdjustHandles="1" noChangeArrowheads="1" noChangeShapeType="1" noTextEdit="1"/>
              </p:cNvSpPr>
              <p:nvPr>
                <p:ph idx="1"/>
              </p:nvPr>
            </p:nvSpPr>
            <p:spPr>
              <a:xfrm>
                <a:off x="256674" y="818147"/>
                <a:ext cx="11823031" cy="5582653"/>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1B48C08-72AA-C952-FF22-54853B9FEAC7}"/>
              </a:ext>
            </a:extLst>
          </p:cNvPr>
          <p:cNvSpPr>
            <a:spLocks noGrp="1"/>
          </p:cNvSpPr>
          <p:nvPr>
            <p:ph type="sldNum" sz="quarter" idx="12"/>
          </p:nvPr>
        </p:nvSpPr>
        <p:spPr>
          <a:xfrm>
            <a:off x="11181781" y="6218237"/>
            <a:ext cx="753545" cy="365125"/>
          </a:xfrm>
        </p:spPr>
        <p:txBody>
          <a:bodyPr/>
          <a:lstStyle/>
          <a:p>
            <a:fld id="{EB2BFE94-F69C-413F-BAD0-6C585BBA7220}" type="slidenum">
              <a:rPr kumimoji="1" lang="ja-JP" altLang="en-US" sz="2800" smtClean="0"/>
              <a:t>11</a:t>
            </a:fld>
            <a:endParaRPr kumimoji="1" lang="ja-JP" altLang="en-US" sz="2800" dirty="0"/>
          </a:p>
        </p:txBody>
      </p:sp>
    </p:spTree>
    <p:extLst>
      <p:ext uri="{BB962C8B-B14F-4D97-AF65-F5344CB8AC3E}">
        <p14:creationId xmlns:p14="http://schemas.microsoft.com/office/powerpoint/2010/main" val="211007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27295-CA40-4A10-6741-60D15C59C3BC}"/>
              </a:ext>
            </a:extLst>
          </p:cNvPr>
          <p:cNvSpPr>
            <a:spLocks noGrp="1"/>
          </p:cNvSpPr>
          <p:nvPr>
            <p:ph type="title"/>
          </p:nvPr>
        </p:nvSpPr>
        <p:spPr>
          <a:xfrm>
            <a:off x="0" y="0"/>
            <a:ext cx="2583384" cy="970450"/>
          </a:xfrm>
        </p:spPr>
        <p:txBody>
          <a:bodyPr/>
          <a:lstStyle/>
          <a:p>
            <a:r>
              <a:rPr kumimoji="1" lang="en-US" altLang="ja-JP" dirty="0"/>
              <a:t>X=0</a:t>
            </a:r>
            <a:r>
              <a:rPr kumimoji="1" lang="ja-JP" altLang="en-US" dirty="0"/>
              <a:t>の時</a:t>
            </a:r>
          </a:p>
        </p:txBody>
      </p:sp>
      <p:sp>
        <p:nvSpPr>
          <p:cNvPr id="4" name="スライド番号プレースホルダー 3">
            <a:extLst>
              <a:ext uri="{FF2B5EF4-FFF2-40B4-BE49-F238E27FC236}">
                <a16:creationId xmlns:a16="http://schemas.microsoft.com/office/drawing/2014/main" id="{F45D0D05-6393-442D-26C4-B5ED9760D2D0}"/>
              </a:ext>
            </a:extLst>
          </p:cNvPr>
          <p:cNvSpPr>
            <a:spLocks noGrp="1"/>
          </p:cNvSpPr>
          <p:nvPr>
            <p:ph type="sldNum" sz="quarter" idx="12"/>
          </p:nvPr>
        </p:nvSpPr>
        <p:spPr>
          <a:xfrm>
            <a:off x="11438455" y="6492875"/>
            <a:ext cx="753545" cy="365125"/>
          </a:xfrm>
        </p:spPr>
        <p:txBody>
          <a:bodyPr/>
          <a:lstStyle/>
          <a:p>
            <a:fld id="{EB2BFE94-F69C-413F-BAD0-6C585BBA7220}" type="slidenum">
              <a:rPr kumimoji="1" lang="ja-JP" altLang="en-US" sz="2800" smtClean="0"/>
              <a:t>12</a:t>
            </a:fld>
            <a:endParaRPr kumimoji="1" lang="ja-JP" altLang="en-US" sz="2800" dirty="0"/>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3515C37-AA19-76DE-DD40-C0D240AF0214}"/>
                  </a:ext>
                </a:extLst>
              </p:cNvPr>
              <p:cNvSpPr txBox="1"/>
              <p:nvPr/>
            </p:nvSpPr>
            <p:spPr>
              <a:xfrm>
                <a:off x="345676" y="5807625"/>
                <a:ext cx="11469551" cy="839332"/>
              </a:xfrm>
              <a:prstGeom prst="rect">
                <a:avLst/>
              </a:prstGeom>
              <a:noFill/>
            </p:spPr>
            <p:txBody>
              <a:bodyPr wrap="square" rtlCol="0">
                <a:spAutoFit/>
              </a:bodyPr>
              <a:lstStyle/>
              <a:p>
                <a:r>
                  <a:rPr kumimoji="1" lang="ja-JP" altLang="en-US" sz="2400" b="1" dirty="0">
                    <a:solidFill>
                      <a:schemeClr val="tx2"/>
                    </a:solidFill>
                    <a:latin typeface="+mn-ea"/>
                  </a:rPr>
                  <a:t>それぞれの経過時間において</a:t>
                </a:r>
                <a:r>
                  <a:rPr kumimoji="1" lang="en-US" altLang="ja-JP" sz="2400" b="1" dirty="0">
                    <a:solidFill>
                      <a:schemeClr val="tx2"/>
                    </a:solidFill>
                    <a:latin typeface="+mn-ea"/>
                  </a:rPr>
                  <a:t>,Δt</a:t>
                </a:r>
                <a:r>
                  <a:rPr kumimoji="1" lang="ja-JP" altLang="en-US" sz="2400" b="1" dirty="0">
                    <a:solidFill>
                      <a:schemeClr val="tx2"/>
                    </a:solidFill>
                    <a:latin typeface="+mn-ea"/>
                  </a:rPr>
                  <a:t>と相対誤差の両対数グラフをとると</a:t>
                </a:r>
                <a:r>
                  <a:rPr kumimoji="1" lang="en-US" altLang="ja-JP" sz="2400" b="1" dirty="0">
                    <a:solidFill>
                      <a:schemeClr val="tx2"/>
                    </a:solidFill>
                    <a:latin typeface="+mn-ea"/>
                  </a:rPr>
                  <a:t>,</a:t>
                </a:r>
                <a14:m>
                  <m:oMath xmlns:m="http://schemas.openxmlformats.org/officeDocument/2006/math">
                    <m:sSup>
                      <m:sSupPr>
                        <m:ctrlPr>
                          <a:rPr kumimoji="1" lang="en-US" altLang="ja-JP" sz="2400" b="1" i="1" smtClean="0">
                            <a:solidFill>
                              <a:schemeClr val="tx2"/>
                            </a:solidFill>
                            <a:latin typeface="Cambria Math" panose="02040503050406030204" pitchFamily="18" charset="0"/>
                          </a:rPr>
                        </m:ctrlPr>
                      </m:sSupPr>
                      <m:e>
                        <m:r>
                          <a:rPr kumimoji="1" lang="en-US" altLang="ja-JP" sz="2400" b="1" i="1" smtClean="0">
                            <a:solidFill>
                              <a:schemeClr val="tx2"/>
                            </a:solidFill>
                            <a:latin typeface="Cambria Math" panose="02040503050406030204" pitchFamily="18" charset="0"/>
                          </a:rPr>
                          <m:t>𝒚</m:t>
                        </m:r>
                        <m:r>
                          <a:rPr kumimoji="1" lang="en-US" altLang="ja-JP" sz="2400" b="1" i="1" smtClean="0">
                            <a:solidFill>
                              <a:schemeClr val="tx2"/>
                            </a:solidFill>
                            <a:latin typeface="Cambria Math" panose="02040503050406030204" pitchFamily="18" charset="0"/>
                          </a:rPr>
                          <m:t>=</m:t>
                        </m:r>
                        <m:r>
                          <a:rPr kumimoji="1" lang="en-US" altLang="ja-JP" sz="2400" b="1" i="1" smtClean="0">
                            <a:solidFill>
                              <a:schemeClr val="tx2"/>
                            </a:solidFill>
                            <a:latin typeface="Cambria Math" panose="02040503050406030204" pitchFamily="18" charset="0"/>
                          </a:rPr>
                          <m:t>𝒙</m:t>
                        </m:r>
                      </m:e>
                      <m:sup>
                        <m:r>
                          <a:rPr kumimoji="1" lang="en-US" altLang="ja-JP" sz="2400" b="1" i="1" smtClean="0">
                            <a:solidFill>
                              <a:schemeClr val="tx2"/>
                            </a:solidFill>
                            <a:latin typeface="Cambria Math" panose="02040503050406030204" pitchFamily="18" charset="0"/>
                          </a:rPr>
                          <m:t>𝟐</m:t>
                        </m:r>
                      </m:sup>
                    </m:sSup>
                  </m:oMath>
                </a14:m>
                <a:r>
                  <a:rPr kumimoji="1" lang="ja-JP" altLang="en-US" sz="2400" b="1" dirty="0">
                    <a:solidFill>
                      <a:schemeClr val="tx2"/>
                    </a:solidFill>
                    <a:latin typeface="+mn-ea"/>
                  </a:rPr>
                  <a:t>との傾きがほぼ等しいことが確かめられた</a:t>
                </a:r>
                <a:r>
                  <a:rPr kumimoji="1" lang="en-US" altLang="ja-JP" sz="2400" b="1" dirty="0">
                    <a:solidFill>
                      <a:schemeClr val="tx2"/>
                    </a:solidFill>
                    <a:latin typeface="+mn-ea"/>
                  </a:rPr>
                  <a:t>.</a:t>
                </a:r>
                <a:endParaRPr kumimoji="1" lang="ja-JP" altLang="en-US" sz="2400" b="1" dirty="0">
                  <a:solidFill>
                    <a:schemeClr val="tx2"/>
                  </a:solidFill>
                  <a:latin typeface="+mn-ea"/>
                </a:endParaRPr>
              </a:p>
            </p:txBody>
          </p:sp>
        </mc:Choice>
        <mc:Fallback xmlns="">
          <p:sp>
            <p:nvSpPr>
              <p:cNvPr id="12" name="テキスト ボックス 11">
                <a:extLst>
                  <a:ext uri="{FF2B5EF4-FFF2-40B4-BE49-F238E27FC236}">
                    <a16:creationId xmlns:a16="http://schemas.microsoft.com/office/drawing/2014/main" id="{23515C37-AA19-76DE-DD40-C0D240AF0214}"/>
                  </a:ext>
                </a:extLst>
              </p:cNvPr>
              <p:cNvSpPr txBox="1">
                <a:spLocks noRot="1" noChangeAspect="1" noMove="1" noResize="1" noEditPoints="1" noAdjustHandles="1" noChangeArrowheads="1" noChangeShapeType="1" noTextEdit="1"/>
              </p:cNvSpPr>
              <p:nvPr/>
            </p:nvSpPr>
            <p:spPr>
              <a:xfrm>
                <a:off x="345676" y="5807625"/>
                <a:ext cx="11469551" cy="839332"/>
              </a:xfrm>
              <a:prstGeom prst="rect">
                <a:avLst/>
              </a:prstGeom>
              <a:blipFill>
                <a:blip r:embed="rId2"/>
                <a:stretch>
                  <a:fillRect l="-851" t="-7299" r="-106" b="-16058"/>
                </a:stretch>
              </a:blipFill>
            </p:spPr>
            <p:txBody>
              <a:bodyPr/>
              <a:lstStyle/>
              <a:p>
                <a:r>
                  <a:rPr lang="ja-JP" altLang="en-US">
                    <a:noFill/>
                  </a:rPr>
                  <a:t> </a:t>
                </a:r>
              </a:p>
            </p:txBody>
          </p:sp>
        </mc:Fallback>
      </mc:AlternateContent>
      <p:pic>
        <p:nvPicPr>
          <p:cNvPr id="13" name="図 12">
            <a:extLst>
              <a:ext uri="{FF2B5EF4-FFF2-40B4-BE49-F238E27FC236}">
                <a16:creationId xmlns:a16="http://schemas.microsoft.com/office/drawing/2014/main" id="{E41ACCAF-4478-502F-441E-FE95762643AC}"/>
              </a:ext>
            </a:extLst>
          </p:cNvPr>
          <p:cNvPicPr>
            <a:picLocks noChangeAspect="1"/>
          </p:cNvPicPr>
          <p:nvPr/>
        </p:nvPicPr>
        <p:blipFill rotWithShape="1">
          <a:blip r:embed="rId3">
            <a:extLst>
              <a:ext uri="{28A0092B-C50C-407E-A947-70E740481C1C}">
                <a14:useLocalDpi xmlns:a14="http://schemas.microsoft.com/office/drawing/2010/main" val="0"/>
              </a:ext>
            </a:extLst>
          </a:blip>
          <a:srcRect l="5266" b="11385"/>
          <a:stretch/>
        </p:blipFill>
        <p:spPr>
          <a:xfrm>
            <a:off x="1" y="1365596"/>
            <a:ext cx="6096000" cy="4226780"/>
          </a:xfrm>
          <a:prstGeom prst="rect">
            <a:avLst/>
          </a:prstGeom>
        </p:spPr>
      </p:pic>
      <p:pic>
        <p:nvPicPr>
          <p:cNvPr id="15" name="図 14">
            <a:extLst>
              <a:ext uri="{FF2B5EF4-FFF2-40B4-BE49-F238E27FC236}">
                <a16:creationId xmlns:a16="http://schemas.microsoft.com/office/drawing/2014/main" id="{629BA64E-9F27-A289-B0BA-2BF02538BD37}"/>
              </a:ext>
            </a:extLst>
          </p:cNvPr>
          <p:cNvPicPr>
            <a:picLocks noChangeAspect="1"/>
          </p:cNvPicPr>
          <p:nvPr/>
        </p:nvPicPr>
        <p:blipFill rotWithShape="1">
          <a:blip r:embed="rId4">
            <a:extLst>
              <a:ext uri="{28A0092B-C50C-407E-A947-70E740481C1C}">
                <a14:useLocalDpi xmlns:a14="http://schemas.microsoft.com/office/drawing/2010/main" val="0"/>
              </a:ext>
            </a:extLst>
          </a:blip>
          <a:srcRect l="10092" t="-77" b="11443"/>
          <a:stretch/>
        </p:blipFill>
        <p:spPr>
          <a:xfrm>
            <a:off x="6211801" y="1310102"/>
            <a:ext cx="5980199" cy="4282274"/>
          </a:xfrm>
          <a:prstGeom prst="rect">
            <a:avLst/>
          </a:prstGeom>
        </p:spPr>
      </p:pic>
      <p:sp>
        <p:nvSpPr>
          <p:cNvPr id="3" name="テキスト ボックス 2">
            <a:extLst>
              <a:ext uri="{FF2B5EF4-FFF2-40B4-BE49-F238E27FC236}">
                <a16:creationId xmlns:a16="http://schemas.microsoft.com/office/drawing/2014/main" id="{E3F6372F-1FB1-99A2-42B8-7A08443CB3FE}"/>
              </a:ext>
            </a:extLst>
          </p:cNvPr>
          <p:cNvSpPr txBox="1"/>
          <p:nvPr/>
        </p:nvSpPr>
        <p:spPr>
          <a:xfrm>
            <a:off x="209101" y="872455"/>
            <a:ext cx="11862657" cy="400110"/>
          </a:xfrm>
          <a:prstGeom prst="rect">
            <a:avLst/>
          </a:prstGeom>
          <a:noFill/>
        </p:spPr>
        <p:txBody>
          <a:bodyPr wrap="square" rtlCol="0">
            <a:spAutoFit/>
          </a:bodyPr>
          <a:lstStyle/>
          <a:p>
            <a:r>
              <a:rPr kumimoji="1" lang="ja-JP" altLang="en-US" sz="2000" b="1" dirty="0"/>
              <a:t>実部　　　　　　　　　　　　　　　　　　　　　　　　　　　　　　　　虚部</a:t>
            </a:r>
          </a:p>
        </p:txBody>
      </p:sp>
    </p:spTree>
    <p:extLst>
      <p:ext uri="{BB962C8B-B14F-4D97-AF65-F5344CB8AC3E}">
        <p14:creationId xmlns:p14="http://schemas.microsoft.com/office/powerpoint/2010/main" val="173339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97BCC-FA80-48D7-014C-5A03BC638D65}"/>
              </a:ext>
            </a:extLst>
          </p:cNvPr>
          <p:cNvSpPr>
            <a:spLocks noGrp="1"/>
          </p:cNvSpPr>
          <p:nvPr>
            <p:ph type="title"/>
          </p:nvPr>
        </p:nvSpPr>
        <p:spPr>
          <a:xfrm>
            <a:off x="0" y="0"/>
            <a:ext cx="2734280" cy="970450"/>
          </a:xfrm>
        </p:spPr>
        <p:txBody>
          <a:bodyPr/>
          <a:lstStyle/>
          <a:p>
            <a:r>
              <a:rPr kumimoji="1" lang="en-US" altLang="ja-JP" dirty="0"/>
              <a:t>X=1</a:t>
            </a:r>
            <a:r>
              <a:rPr kumimoji="1" lang="ja-JP" altLang="en-US" dirty="0"/>
              <a:t>の時</a:t>
            </a:r>
          </a:p>
        </p:txBody>
      </p:sp>
      <p:sp>
        <p:nvSpPr>
          <p:cNvPr id="4" name="スライド番号プレースホルダー 3">
            <a:extLst>
              <a:ext uri="{FF2B5EF4-FFF2-40B4-BE49-F238E27FC236}">
                <a16:creationId xmlns:a16="http://schemas.microsoft.com/office/drawing/2014/main" id="{842ABA54-8109-D2D2-7511-61DD1DD35A63}"/>
              </a:ext>
            </a:extLst>
          </p:cNvPr>
          <p:cNvSpPr>
            <a:spLocks noGrp="1"/>
          </p:cNvSpPr>
          <p:nvPr>
            <p:ph type="sldNum" sz="quarter" idx="12"/>
          </p:nvPr>
        </p:nvSpPr>
        <p:spPr/>
        <p:txBody>
          <a:bodyPr/>
          <a:lstStyle/>
          <a:p>
            <a:fld id="{EB2BFE94-F69C-413F-BAD0-6C585BBA7220}" type="slidenum">
              <a:rPr kumimoji="1" lang="ja-JP" altLang="en-US" sz="2800" smtClean="0"/>
              <a:t>13</a:t>
            </a:fld>
            <a:endParaRPr kumimoji="1" lang="ja-JP" altLang="en-US" sz="2800" dirty="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54DE35D-32B8-B492-CC0F-F2C2DFC46DD1}"/>
                  </a:ext>
                </a:extLst>
              </p:cNvPr>
              <p:cNvSpPr txBox="1"/>
              <p:nvPr/>
            </p:nvSpPr>
            <p:spPr>
              <a:xfrm>
                <a:off x="182461" y="5371949"/>
                <a:ext cx="11085095" cy="1330429"/>
              </a:xfrm>
              <a:prstGeom prst="rect">
                <a:avLst/>
              </a:prstGeom>
              <a:noFill/>
            </p:spPr>
            <p:txBody>
              <a:bodyPr wrap="square">
                <a:spAutoFit/>
              </a:bodyPr>
              <a:lstStyle/>
              <a:p>
                <a:r>
                  <a:rPr kumimoji="1" lang="ja-JP" altLang="en-US" sz="2000" b="1" dirty="0">
                    <a:solidFill>
                      <a:schemeClr val="tx2"/>
                    </a:solidFill>
                    <a:latin typeface="+mn-ea"/>
                  </a:rPr>
                  <a:t>それぞれの経過時間において</a:t>
                </a:r>
                <a:r>
                  <a:rPr kumimoji="1" lang="en-US" altLang="ja-JP" sz="2000" b="1" dirty="0">
                    <a:solidFill>
                      <a:schemeClr val="tx2"/>
                    </a:solidFill>
                    <a:latin typeface="+mn-ea"/>
                  </a:rPr>
                  <a:t>Δt</a:t>
                </a:r>
                <a:r>
                  <a:rPr kumimoji="1" lang="ja-JP" altLang="en-US" sz="2000" b="1" dirty="0">
                    <a:solidFill>
                      <a:schemeClr val="tx2"/>
                    </a:solidFill>
                    <a:latin typeface="+mn-ea"/>
                  </a:rPr>
                  <a:t>と相対誤差の両対数グラフをとると</a:t>
                </a:r>
                <a:r>
                  <a:rPr kumimoji="1" lang="en-US" altLang="ja-JP" sz="2000" b="1" dirty="0">
                    <a:solidFill>
                      <a:schemeClr val="tx2"/>
                    </a:solidFill>
                    <a:latin typeface="+mn-ea"/>
                  </a:rPr>
                  <a:t>,X=1</a:t>
                </a:r>
                <a:r>
                  <a:rPr kumimoji="1" lang="ja-JP" altLang="en-US" sz="2000" b="1" dirty="0">
                    <a:solidFill>
                      <a:schemeClr val="tx2"/>
                    </a:solidFill>
                    <a:latin typeface="+mn-ea"/>
                  </a:rPr>
                  <a:t>の時も</a:t>
                </a:r>
                <a:r>
                  <a:rPr kumimoji="1" lang="en-US" altLang="ja-JP" sz="2000" b="1" dirty="0">
                    <a:solidFill>
                      <a:schemeClr val="tx2"/>
                    </a:solidFill>
                    <a:latin typeface="+mn-ea"/>
                  </a:rPr>
                  <a:t>,</a:t>
                </a:r>
                <a14:m>
                  <m:oMath xmlns:m="http://schemas.openxmlformats.org/officeDocument/2006/math">
                    <m:sSup>
                      <m:sSupPr>
                        <m:ctrlPr>
                          <a:rPr kumimoji="1" lang="en-US" altLang="ja-JP" sz="2000" b="1" i="1" smtClean="0">
                            <a:solidFill>
                              <a:schemeClr val="tx2"/>
                            </a:solidFill>
                            <a:latin typeface="Cambria Math" panose="02040503050406030204" pitchFamily="18" charset="0"/>
                          </a:rPr>
                        </m:ctrlPr>
                      </m:sSupPr>
                      <m:e>
                        <m:r>
                          <a:rPr kumimoji="1" lang="en-US" altLang="ja-JP" sz="2000" b="1" i="1" smtClean="0">
                            <a:solidFill>
                              <a:schemeClr val="tx2"/>
                            </a:solidFill>
                            <a:latin typeface="Cambria Math" panose="02040503050406030204" pitchFamily="18" charset="0"/>
                          </a:rPr>
                          <m:t>𝒚</m:t>
                        </m:r>
                        <m:r>
                          <a:rPr kumimoji="1" lang="en-US" altLang="ja-JP" sz="2000" b="1" i="1" smtClean="0">
                            <a:solidFill>
                              <a:schemeClr val="tx2"/>
                            </a:solidFill>
                            <a:latin typeface="Cambria Math" panose="02040503050406030204" pitchFamily="18" charset="0"/>
                          </a:rPr>
                          <m:t>=</m:t>
                        </m:r>
                        <m:r>
                          <a:rPr kumimoji="1" lang="en-US" altLang="ja-JP" sz="2000" b="1" i="1" smtClean="0">
                            <a:solidFill>
                              <a:schemeClr val="tx2"/>
                            </a:solidFill>
                            <a:latin typeface="Cambria Math" panose="02040503050406030204" pitchFamily="18" charset="0"/>
                          </a:rPr>
                          <m:t>𝒙</m:t>
                        </m:r>
                      </m:e>
                      <m:sup>
                        <m:r>
                          <a:rPr kumimoji="1" lang="en-US" altLang="ja-JP" sz="2000" b="1" i="1" smtClean="0">
                            <a:solidFill>
                              <a:schemeClr val="tx2"/>
                            </a:solidFill>
                            <a:latin typeface="Cambria Math" panose="02040503050406030204" pitchFamily="18" charset="0"/>
                          </a:rPr>
                          <m:t>𝟐</m:t>
                        </m:r>
                      </m:sup>
                    </m:sSup>
                  </m:oMath>
                </a14:m>
                <a:r>
                  <a:rPr kumimoji="1" lang="ja-JP" altLang="en-US" sz="2000" b="1" dirty="0">
                    <a:solidFill>
                      <a:schemeClr val="tx2"/>
                    </a:solidFill>
                    <a:latin typeface="+mn-ea"/>
                  </a:rPr>
                  <a:t>との傾きがほぼ等しいことが確かめられた</a:t>
                </a:r>
                <a:r>
                  <a:rPr kumimoji="1" lang="en-US" altLang="ja-JP" sz="2000" b="1" dirty="0">
                    <a:solidFill>
                      <a:schemeClr val="tx2"/>
                    </a:solidFill>
                    <a:latin typeface="+mn-ea"/>
                  </a:rPr>
                  <a:t>.</a:t>
                </a:r>
              </a:p>
              <a:p>
                <a:endParaRPr kumimoji="1" lang="en-US" altLang="ja-JP" sz="2000" b="1" dirty="0">
                  <a:solidFill>
                    <a:schemeClr val="tx2"/>
                  </a:solidFill>
                  <a:latin typeface="+mn-ea"/>
                </a:endParaRPr>
              </a:p>
              <a:p>
                <a:r>
                  <a:rPr kumimoji="1" lang="ja-JP" altLang="en-US" sz="2000" b="1" dirty="0">
                    <a:solidFill>
                      <a:schemeClr val="tx2"/>
                    </a:solidFill>
                    <a:latin typeface="+mn-ea"/>
                  </a:rPr>
                  <a:t>これらより</a:t>
                </a:r>
                <a:r>
                  <a:rPr kumimoji="1" lang="en-US" altLang="ja-JP" sz="2000" b="1" dirty="0">
                    <a:solidFill>
                      <a:schemeClr val="tx2"/>
                    </a:solidFill>
                    <a:latin typeface="+mn-ea"/>
                  </a:rPr>
                  <a:t>,</a:t>
                </a:r>
                <a:r>
                  <a:rPr kumimoji="1" lang="ja-JP" altLang="en-US" sz="2000" b="1" dirty="0">
                    <a:solidFill>
                      <a:schemeClr val="tx2"/>
                    </a:solidFill>
                    <a:latin typeface="+mn-ea"/>
                  </a:rPr>
                  <a:t>スプリットオペレーター法では</a:t>
                </a:r>
                <a:r>
                  <a:rPr kumimoji="1" lang="en-US" altLang="ja-JP" sz="2000" b="1" dirty="0">
                    <a:solidFill>
                      <a:schemeClr val="tx2"/>
                    </a:solidFill>
                    <a:latin typeface="+mn-ea"/>
                  </a:rPr>
                  <a:t>Δt</a:t>
                </a:r>
                <a:r>
                  <a:rPr kumimoji="1" lang="ja-JP" altLang="en-US" sz="2000" b="1" dirty="0">
                    <a:solidFill>
                      <a:schemeClr val="tx2"/>
                    </a:solidFill>
                    <a:latin typeface="+mn-ea"/>
                  </a:rPr>
                  <a:t>の</a:t>
                </a:r>
                <a:r>
                  <a:rPr kumimoji="1" lang="en-US" altLang="ja-JP" sz="2000" b="1" dirty="0">
                    <a:solidFill>
                      <a:schemeClr val="tx2"/>
                    </a:solidFill>
                    <a:latin typeface="+mn-ea"/>
                  </a:rPr>
                  <a:t>2</a:t>
                </a:r>
                <a:r>
                  <a:rPr kumimoji="1" lang="ja-JP" altLang="en-US" sz="2000" b="1" dirty="0">
                    <a:solidFill>
                      <a:schemeClr val="tx2"/>
                    </a:solidFill>
                    <a:latin typeface="+mn-ea"/>
                  </a:rPr>
                  <a:t>乗に比例して誤差が大きくなることを確認した</a:t>
                </a:r>
                <a:r>
                  <a:rPr kumimoji="1" lang="en-US" altLang="ja-JP" sz="2000" b="1" dirty="0">
                    <a:solidFill>
                      <a:schemeClr val="tx2"/>
                    </a:solidFill>
                    <a:latin typeface="+mn-ea"/>
                  </a:rPr>
                  <a:t>.</a:t>
                </a:r>
              </a:p>
            </p:txBody>
          </p:sp>
        </mc:Choice>
        <mc:Fallback xmlns="">
          <p:sp>
            <p:nvSpPr>
              <p:cNvPr id="13" name="テキスト ボックス 12">
                <a:extLst>
                  <a:ext uri="{FF2B5EF4-FFF2-40B4-BE49-F238E27FC236}">
                    <a16:creationId xmlns:a16="http://schemas.microsoft.com/office/drawing/2014/main" id="{A54DE35D-32B8-B492-CC0F-F2C2DFC46DD1}"/>
                  </a:ext>
                </a:extLst>
              </p:cNvPr>
              <p:cNvSpPr txBox="1">
                <a:spLocks noRot="1" noChangeAspect="1" noMove="1" noResize="1" noEditPoints="1" noAdjustHandles="1" noChangeArrowheads="1" noChangeShapeType="1" noTextEdit="1"/>
              </p:cNvSpPr>
              <p:nvPr/>
            </p:nvSpPr>
            <p:spPr>
              <a:xfrm>
                <a:off x="182461" y="5371949"/>
                <a:ext cx="11085095" cy="1330429"/>
              </a:xfrm>
              <a:prstGeom prst="rect">
                <a:avLst/>
              </a:prstGeom>
              <a:blipFill>
                <a:blip r:embed="rId2"/>
                <a:stretch>
                  <a:fillRect l="-605" t="-2752" b="-7339"/>
                </a:stretch>
              </a:blipFill>
            </p:spPr>
            <p:txBody>
              <a:bodyPr/>
              <a:lstStyle/>
              <a:p>
                <a:r>
                  <a:rPr lang="ja-JP" altLang="en-US">
                    <a:noFill/>
                  </a:rPr>
                  <a:t> </a:t>
                </a:r>
              </a:p>
            </p:txBody>
          </p:sp>
        </mc:Fallback>
      </mc:AlternateContent>
      <p:pic>
        <p:nvPicPr>
          <p:cNvPr id="5" name="図 4" descr="グラフ, 折れ線グラフ&#10;&#10;自動的に生成された説明">
            <a:extLst>
              <a:ext uri="{FF2B5EF4-FFF2-40B4-BE49-F238E27FC236}">
                <a16:creationId xmlns:a16="http://schemas.microsoft.com/office/drawing/2014/main" id="{FD376890-EFC6-875F-D9D8-C2A08AE7A38C}"/>
              </a:ext>
            </a:extLst>
          </p:cNvPr>
          <p:cNvPicPr>
            <a:picLocks noChangeAspect="1"/>
          </p:cNvPicPr>
          <p:nvPr/>
        </p:nvPicPr>
        <p:blipFill rotWithShape="1">
          <a:blip r:embed="rId3">
            <a:extLst>
              <a:ext uri="{28A0092B-C50C-407E-A947-70E740481C1C}">
                <a14:useLocalDpi xmlns:a14="http://schemas.microsoft.com/office/drawing/2010/main" val="0"/>
              </a:ext>
            </a:extLst>
          </a:blip>
          <a:srcRect l="3672" r="3356" b="33040"/>
          <a:stretch/>
        </p:blipFill>
        <p:spPr>
          <a:xfrm>
            <a:off x="2582779" y="155622"/>
            <a:ext cx="9432635" cy="5216328"/>
          </a:xfrm>
          <a:prstGeom prst="rect">
            <a:avLst/>
          </a:prstGeom>
        </p:spPr>
      </p:pic>
    </p:spTree>
    <p:extLst>
      <p:ext uri="{BB962C8B-B14F-4D97-AF65-F5344CB8AC3E}">
        <p14:creationId xmlns:p14="http://schemas.microsoft.com/office/powerpoint/2010/main" val="38528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954C0D8-FE6C-4370-3C7E-2D171003ECE4}"/>
                  </a:ext>
                </a:extLst>
              </p:cNvPr>
              <p:cNvSpPr>
                <a:spLocks noGrp="1"/>
              </p:cNvSpPr>
              <p:nvPr>
                <p:ph idx="1"/>
              </p:nvPr>
            </p:nvSpPr>
            <p:spPr>
              <a:xfrm>
                <a:off x="0" y="1459832"/>
                <a:ext cx="11978127" cy="5398167"/>
              </a:xfrm>
            </p:spPr>
            <p:txBody>
              <a:bodyPr>
                <a:noAutofit/>
              </a:bodyPr>
              <a:lstStyle/>
              <a:p>
                <a:pPr marL="36900" indent="0" algn="ctr">
                  <a:lnSpc>
                    <a:spcPts val="1600"/>
                  </a:lnSpc>
                  <a:spcBef>
                    <a:spcPts val="600"/>
                  </a:spcBef>
                  <a:spcAft>
                    <a:spcPts val="600"/>
                  </a:spcAft>
                  <a:buNone/>
                </a:pPr>
                <a14:m>
                  <m:oMath xmlns:m="http://schemas.openxmlformats.org/officeDocument/2006/math">
                    <m:eqArr>
                      <m:eqArrPr>
                        <m:ctrlPr>
                          <a:rPr lang="ja-JP" altLang="ja-JP" i="1" kern="100" smtClean="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𝑖</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den>
                        </m:f>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Ψ</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x</m:t>
                            </m:r>
                            <m: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m:t>
                            </m:r>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t</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num>
                              <m:den>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den>
                            </m:f>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e>
                        </m:d>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Ψ</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e>
                        </m:d>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Ψ</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r>
                          <a:rPr lang="ja-JP" altLang="ja-JP" i="1" kern="100">
                            <a:effectLst/>
                            <a:latin typeface="Cambria Math" panose="02040503050406030204" pitchFamily="18" charset="0"/>
                            <a:ea typeface="ＭＳ 明朝" panose="02020609040205080304" pitchFamily="17" charset="-128"/>
                            <a:cs typeface="Times New Roman" panose="02020603050405020304" pitchFamily="18" charset="0"/>
                          </a:rPr>
                          <m:t>　</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&gt;0)</m:t>
                        </m:r>
                        <m: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 </m:t>
                        </m:r>
                        <m:r>
                          <a:rPr lang="ja-JP" altLang="ja-JP" kern="100">
                            <a:effectLst/>
                            <a:latin typeface="Cambria Math" panose="02040503050406030204" pitchFamily="18" charset="0"/>
                            <a:ea typeface="ＭＳ 明朝" panose="02020609040205080304" pitchFamily="17" charset="-128"/>
                            <a:cs typeface="Times New Roman" panose="02020603050405020304" pitchFamily="18" charset="0"/>
                          </a:rPr>
                          <m:t>　</m:t>
                        </m:r>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Ψ</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,0</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ad>
                              <m:ra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4</m:t>
                                </m:r>
                              </m:deg>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rad>
                          </m:den>
                        </m:f>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exp</m:t>
                        </m:r>
                        <m: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𝑋</m:t>
                                        </m:r>
                                      </m:e>
                                    </m:d>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e>
                    </m:eqArr>
                  </m:oMath>
                </a14:m>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  (16)</a:t>
                </a:r>
              </a:p>
              <a:p>
                <a:pPr marL="36900" indent="0" algn="just">
                  <a:lnSpc>
                    <a:spcPts val="1600"/>
                  </a:lnSpc>
                  <a:spcBef>
                    <a:spcPts val="600"/>
                  </a:spcBef>
                  <a:spcAft>
                    <a:spcPts val="600"/>
                  </a:spcAft>
                  <a:buNone/>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lgn="just">
                  <a:lnSpc>
                    <a:spcPts val="1600"/>
                  </a:lnSpc>
                  <a:buNone/>
                </a:pP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lgn="just">
                  <a:buNone/>
                </a:pPr>
                <a:r>
                  <a:rPr lang="ja-JP" altLang="ja-JP" sz="2800" kern="100" dirty="0">
                    <a:effectLst/>
                    <a:latin typeface="+mn-ea"/>
                    <a:cs typeface="Times New Roman" panose="02020603050405020304" pitchFamily="18" charset="0"/>
                  </a:rPr>
                  <a:t>とし</a:t>
                </a:r>
                <a:r>
                  <a:rPr lang="en-US" altLang="ja-JP" sz="2800" kern="100" dirty="0">
                    <a:effectLst/>
                    <a:latin typeface="+mn-ea"/>
                    <a:cs typeface="Times New Roman" panose="02020603050405020304" pitchFamily="18" charset="0"/>
                  </a:rPr>
                  <a:t>, </a:t>
                </a:r>
                <a:r>
                  <a:rPr lang="ja-JP" altLang="ja-JP" sz="2800" kern="100" dirty="0">
                    <a:effectLst/>
                    <a:latin typeface="+mn-ea"/>
                    <a:cs typeface="Times New Roman" panose="02020603050405020304" pitchFamily="18" charset="0"/>
                  </a:rPr>
                  <a:t>式</a:t>
                </a:r>
                <a:r>
                  <a:rPr lang="en-US" altLang="ja-JP" sz="2800" kern="100" dirty="0">
                    <a:effectLst/>
                    <a:latin typeface="+mn-ea"/>
                    <a:cs typeface="Times New Roman" panose="02020603050405020304" pitchFamily="18" charset="0"/>
                  </a:rPr>
                  <a:t>(16)</a:t>
                </a:r>
                <a:r>
                  <a:rPr lang="ja-JP" altLang="ja-JP" sz="2800" kern="100" dirty="0">
                    <a:effectLst/>
                    <a:latin typeface="+mn-ea"/>
                    <a:cs typeface="Times New Roman" panose="02020603050405020304" pitchFamily="18" charset="0"/>
                  </a:rPr>
                  <a:t>の右辺第</a:t>
                </a:r>
                <a:r>
                  <a:rPr lang="en-US" altLang="ja-JP" sz="2800" kern="100" dirty="0">
                    <a:effectLst/>
                    <a:latin typeface="+mn-ea"/>
                    <a:cs typeface="Times New Roman" panose="02020603050405020304" pitchFamily="18" charset="0"/>
                  </a:rPr>
                  <a:t>3</a:t>
                </a:r>
                <a:r>
                  <a:rPr lang="ja-JP" altLang="ja-JP" sz="2800" kern="100" dirty="0">
                    <a:effectLst/>
                    <a:latin typeface="+mn-ea"/>
                    <a:cs typeface="Times New Roman" panose="02020603050405020304" pitchFamily="18" charset="0"/>
                  </a:rPr>
                  <a:t>項を非斉次項とみたてたシュレディンガー方程式を考える</a:t>
                </a:r>
                <a:r>
                  <a:rPr lang="en-US" altLang="ja-JP" sz="2800" kern="100" dirty="0">
                    <a:effectLst/>
                    <a:latin typeface="+mn-ea"/>
                    <a:cs typeface="Times New Roman" panose="02020603050405020304" pitchFamily="18" charset="0"/>
                  </a:rPr>
                  <a:t>. </a:t>
                </a:r>
                <a:r>
                  <a:rPr lang="ja-JP" altLang="ja-JP" sz="2800" kern="100" dirty="0">
                    <a:effectLst/>
                    <a:latin typeface="+mn-ea"/>
                    <a:cs typeface="Times New Roman" panose="02020603050405020304" pitchFamily="18" charset="0"/>
                  </a:rPr>
                  <a:t>また</a:t>
                </a:r>
                <a:r>
                  <a:rPr lang="en-US" altLang="ja-JP" sz="28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式</a:t>
                </a:r>
                <a:r>
                  <a:rPr lang="en-US" altLang="ja-JP" sz="2800" kern="100" dirty="0">
                    <a:effectLst/>
                    <a:latin typeface="+mn-ea"/>
                    <a:cs typeface="Times New Roman" panose="02020603050405020304" pitchFamily="18" charset="0"/>
                  </a:rPr>
                  <a:t>(16)</a:t>
                </a:r>
                <a:r>
                  <a:rPr lang="ja-JP" altLang="ja-JP" sz="2800" kern="100" dirty="0">
                    <a:effectLst/>
                    <a:latin typeface="+mn-ea"/>
                    <a:cs typeface="Times New Roman" panose="02020603050405020304" pitchFamily="18" charset="0"/>
                  </a:rPr>
                  <a:t>の解析解は</a:t>
                </a:r>
                <a:endParaRPr lang="en-US" altLang="ja-JP" sz="2800" kern="100" dirty="0">
                  <a:effectLst/>
                  <a:latin typeface="+mn-ea"/>
                  <a:cs typeface="Times New Roman" panose="02020603050405020304" pitchFamily="18" charset="0"/>
                </a:endParaRPr>
              </a:p>
              <a:p>
                <a:pPr marL="36900" indent="0" algn="just">
                  <a:lnSpc>
                    <a:spcPts val="1600"/>
                  </a:lnSpc>
                  <a:buNone/>
                </a:pPr>
                <a:endParaRPr lang="en-US" altLang="ja-JP" kern="100" dirty="0">
                  <a:effectLst/>
                  <a:latin typeface="+mn-ea"/>
                  <a:cs typeface="Times New Roman" panose="02020603050405020304" pitchFamily="18" charset="0"/>
                </a:endParaRPr>
              </a:p>
              <a:p>
                <a:pPr marL="36900" indent="0" algn="just">
                  <a:lnSpc>
                    <a:spcPts val="1600"/>
                  </a:lnSpc>
                  <a:buNone/>
                </a:pPr>
                <a:endParaRPr lang="en-US" altLang="ja-JP" kern="100" dirty="0">
                  <a:effectLst/>
                  <a:latin typeface="+mn-ea"/>
                  <a:cs typeface="Times New Roman" panose="02020603050405020304" pitchFamily="18" charset="0"/>
                </a:endParaRPr>
              </a:p>
              <a:p>
                <a:pPr marL="36900" indent="0" algn="just">
                  <a:lnSpc>
                    <a:spcPts val="1600"/>
                  </a:lnSpc>
                  <a:buNone/>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lgn="just">
                  <a:lnSpc>
                    <a:spcPts val="1600"/>
                  </a:lnSpc>
                  <a:spcBef>
                    <a:spcPts val="1200"/>
                  </a:spcBef>
                  <a:spcAft>
                    <a:spcPts val="600"/>
                  </a:spcAft>
                  <a:buNone/>
                </a:pPr>
                <a14:m>
                  <m:oMathPara xmlns:m="http://schemas.openxmlformats.org/officeDocument/2006/math">
                    <m:oMathParaPr>
                      <m:jc m:val="center"/>
                    </m:oMathParaPr>
                    <m:oMath xmlns:m="http://schemas.openxmlformats.org/officeDocument/2006/math">
                      <m:eqArr>
                        <m:eqArr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Ψ</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num>
                            <m:den>
                              <m:rad>
                                <m:ra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4</m:t>
                                  </m:r>
                                </m:deg>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𝜋</m:t>
                                  </m:r>
                                </m:e>
                              </m:rad>
                            </m:den>
                          </m:f>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𝑒𝑥𝑝</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𝑋𝑐𝑜𝑠</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e>
                                      </m:d>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𝑖</m:t>
                              </m:r>
                              <m:d>
                                <m:dPr>
                                  <m:begChr m:val="{"/>
                                  <m:endChr m:val="}"/>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𝑋</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𝑥</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±1)</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𝑠𝑖𝑛</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𝑋</m:t>
                                          </m:r>
                                        </m:e>
                                        <m:sup>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sup>
                                      </m:sSup>
                                      <m:func>
                                        <m:func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ja-JP" kern="100">
                                              <a:effectLst/>
                                              <a:latin typeface="Cambria Math" panose="02040503050406030204" pitchFamily="18" charset="0"/>
                                              <a:ea typeface="ＭＳ 明朝" panose="02020609040205080304" pitchFamily="17" charset="-128"/>
                                              <a:cs typeface="Times New Roman" panose="02020603050405020304" pitchFamily="18" charset="0"/>
                                            </a:rPr>
                                            <m:t>sin</m:t>
                                          </m:r>
                                        </m:fName>
                                        <m:e>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e>
                                          </m:d>
                                        </m:e>
                                      </m:func>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4</m:t>
                                      </m:r>
                                    </m:den>
                                  </m:f>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𝑡</m:t>
                                      </m:r>
                                    </m:num>
                                    <m:den>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2</m:t>
                                      </m:r>
                                    </m:den>
                                  </m:f>
                                </m:e>
                              </m:d>
                            </m:e>
                          </m:d>
                          <m:r>
                            <a:rPr lang="en-US" altLang="ja-JP" i="1" kern="100">
                              <a:effectLst/>
                              <a:latin typeface="Cambria Math" panose="02040503050406030204" pitchFamily="18" charset="0"/>
                              <a:ea typeface="ＭＳ 明朝" panose="02020609040205080304" pitchFamily="17" charset="-128"/>
                              <a:cs typeface="Times New Roman" panose="02020603050405020304" pitchFamily="18" charset="0"/>
                            </a:rPr>
                            <m:t>#</m:t>
                          </m:r>
                          <m:d>
                            <m:dPr>
                              <m:ctrlPr>
                                <a:rPr lang="ja-JP" altLang="ja-JP"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b="0" i="1" kern="100" smtClean="0">
                                  <a:effectLst/>
                                  <a:latin typeface="Cambria Math" panose="02040503050406030204" pitchFamily="18" charset="0"/>
                                  <a:ea typeface="Cambria Math" panose="02040503050406030204" pitchFamily="18" charset="0"/>
                                  <a:cs typeface="Times New Roman" panose="02020603050405020304" pitchFamily="18" charset="0"/>
                                </a:rPr>
                                <m:t>17</m:t>
                              </m:r>
                            </m:e>
                          </m:d>
                        </m:e>
                      </m:eqArr>
                    </m:oMath>
                  </m:oMathPara>
                </a14:m>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lgn="just">
                  <a:lnSpc>
                    <a:spcPts val="1600"/>
                  </a:lnSpc>
                  <a:spcBef>
                    <a:spcPts val="1200"/>
                  </a:spcBef>
                  <a:spcAft>
                    <a:spcPts val="600"/>
                  </a:spcAft>
                  <a:buNone/>
                </a:pP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buNone/>
                </a:pP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6900" indent="0">
                  <a:buNone/>
                </a:pPr>
                <a:r>
                  <a:rPr lang="ja-JP" altLang="ja-JP" sz="2800" kern="100" dirty="0">
                    <a:effectLst/>
                    <a:latin typeface="+mn-ea"/>
                    <a:cs typeface="Times New Roman" panose="02020603050405020304" pitchFamily="18" charset="0"/>
                  </a:rPr>
                  <a:t>となる</a:t>
                </a:r>
                <a:r>
                  <a:rPr lang="en-US" altLang="ja-JP" sz="2800" kern="100" dirty="0">
                    <a:effectLst/>
                    <a:latin typeface="+mn-ea"/>
                    <a:cs typeface="Times New Roman" panose="02020603050405020304" pitchFamily="18" charset="0"/>
                  </a:rPr>
                  <a:t>.</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800" kern="100" dirty="0">
                    <a:effectLst/>
                    <a:latin typeface="+mn-ea"/>
                    <a:cs typeface="Times New Roman" panose="02020603050405020304" pitchFamily="18" charset="0"/>
                  </a:rPr>
                  <a:t>SO-AB</a:t>
                </a:r>
                <a:r>
                  <a:rPr lang="ja-JP" altLang="ja-JP" sz="2800" kern="100" dirty="0">
                    <a:effectLst/>
                    <a:latin typeface="+mn-ea"/>
                    <a:cs typeface="Times New Roman" panose="02020603050405020304" pitchFamily="18" charset="0"/>
                  </a:rPr>
                  <a:t>法のプログラムを用いて数値計算を行い</a:t>
                </a:r>
                <a:r>
                  <a:rPr lang="en-US" altLang="ja-JP" sz="2800" kern="100" dirty="0">
                    <a:effectLst/>
                    <a:latin typeface="+mn-ea"/>
                    <a:cs typeface="Times New Roman" panose="02020603050405020304" pitchFamily="18" charset="0"/>
                  </a:rPr>
                  <a:t>, </a:t>
                </a:r>
                <a:r>
                  <a:rPr lang="ja-JP" altLang="ja-JP" sz="2800" kern="100" dirty="0">
                    <a:effectLst/>
                    <a:latin typeface="+mn-ea"/>
                    <a:cs typeface="Times New Roman" panose="02020603050405020304" pitchFamily="18" charset="0"/>
                  </a:rPr>
                  <a:t>解析解と計算解の相対誤差について調べた</a:t>
                </a:r>
                <a:r>
                  <a:rPr lang="en-US" altLang="ja-JP" sz="28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ここでは</a:t>
                </a:r>
                <a14:m>
                  <m:oMath xmlns:m="http://schemas.openxmlformats.org/officeDocument/2006/math">
                    <m:r>
                      <a:rPr lang="en-US" altLang="ja-JP" sz="2800" i="1" kern="100">
                        <a:effectLst/>
                        <a:latin typeface="Cambria Math" panose="02040503050406030204" pitchFamily="18" charset="0"/>
                        <a:cs typeface="Times New Roman" panose="02020603050405020304" pitchFamily="18" charset="0"/>
                      </a:rPr>
                      <m:t>𝑋</m:t>
                    </m:r>
                    <m:r>
                      <a:rPr lang="en-US" altLang="ja-JP" sz="2800" i="1" kern="100">
                        <a:effectLst/>
                        <a:latin typeface="Cambria Math" panose="02040503050406030204" pitchFamily="18" charset="0"/>
                        <a:cs typeface="Times New Roman" panose="02020603050405020304" pitchFamily="18" charset="0"/>
                      </a:rPr>
                      <m:t>=±1</m:t>
                    </m:r>
                  </m:oMath>
                </a14:m>
                <a:r>
                  <a:rPr lang="ja-JP" altLang="ja-JP" sz="2800" kern="100" dirty="0">
                    <a:effectLst/>
                    <a:latin typeface="+mn-ea"/>
                    <a:cs typeface="Times New Roman" panose="02020603050405020304" pitchFamily="18" charset="0"/>
                  </a:rPr>
                  <a:t>とした</a:t>
                </a:r>
                <a:r>
                  <a:rPr lang="en-US" altLang="ja-JP" sz="2400" kern="100" dirty="0">
                    <a:effectLst/>
                    <a:latin typeface="+mn-ea"/>
                    <a:cs typeface="Times New Roman" panose="02020603050405020304" pitchFamily="18" charset="0"/>
                  </a:rPr>
                  <a:t>.</a:t>
                </a:r>
                <a:endParaRPr kumimoji="1" lang="ja-JP" altLang="en-US" sz="2800" dirty="0">
                  <a:latin typeface="+mn-ea"/>
                </a:endParaRPr>
              </a:p>
            </p:txBody>
          </p:sp>
        </mc:Choice>
        <mc:Fallback xmlns="">
          <p:sp>
            <p:nvSpPr>
              <p:cNvPr id="3" name="コンテンツ プレースホルダー 2">
                <a:extLst>
                  <a:ext uri="{FF2B5EF4-FFF2-40B4-BE49-F238E27FC236}">
                    <a16:creationId xmlns:a16="http://schemas.microsoft.com/office/drawing/2014/main" id="{1954C0D8-FE6C-4370-3C7E-2D171003ECE4}"/>
                  </a:ext>
                </a:extLst>
              </p:cNvPr>
              <p:cNvSpPr>
                <a:spLocks noGrp="1" noRot="1" noChangeAspect="1" noMove="1" noResize="1" noEditPoints="1" noAdjustHandles="1" noChangeArrowheads="1" noChangeShapeType="1" noTextEdit="1"/>
              </p:cNvSpPr>
              <p:nvPr>
                <p:ph idx="1"/>
              </p:nvPr>
            </p:nvSpPr>
            <p:spPr>
              <a:xfrm>
                <a:off x="0" y="1459832"/>
                <a:ext cx="11978127" cy="5398167"/>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72979C3-0559-5CA3-7285-A898C82DC5BB}"/>
              </a:ext>
            </a:extLst>
          </p:cNvPr>
          <p:cNvSpPr>
            <a:spLocks noGrp="1"/>
          </p:cNvSpPr>
          <p:nvPr>
            <p:ph type="sldNum" sz="quarter" idx="12"/>
          </p:nvPr>
        </p:nvSpPr>
        <p:spPr>
          <a:xfrm>
            <a:off x="10834853" y="6196640"/>
            <a:ext cx="753545" cy="365125"/>
          </a:xfrm>
        </p:spPr>
        <p:txBody>
          <a:bodyPr/>
          <a:lstStyle/>
          <a:p>
            <a:fld id="{EB2BFE94-F69C-413F-BAD0-6C585BBA7220}" type="slidenum">
              <a:rPr kumimoji="1" lang="ja-JP" altLang="en-US" sz="2800" smtClean="0"/>
              <a:t>14</a:t>
            </a:fld>
            <a:endParaRPr kumimoji="1" lang="ja-JP" altLang="en-US" sz="2800" dirty="0"/>
          </a:p>
        </p:txBody>
      </p:sp>
      <p:sp>
        <p:nvSpPr>
          <p:cNvPr id="5" name="テキスト ボックス 4">
            <a:extLst>
              <a:ext uri="{FF2B5EF4-FFF2-40B4-BE49-F238E27FC236}">
                <a16:creationId xmlns:a16="http://schemas.microsoft.com/office/drawing/2014/main" id="{5C4D1C1D-D502-EB84-66D9-F8C2F3EAA30F}"/>
              </a:ext>
            </a:extLst>
          </p:cNvPr>
          <p:cNvSpPr txBox="1"/>
          <p:nvPr/>
        </p:nvSpPr>
        <p:spPr>
          <a:xfrm>
            <a:off x="0" y="296235"/>
            <a:ext cx="12400547" cy="553998"/>
          </a:xfrm>
          <a:prstGeom prst="rect">
            <a:avLst/>
          </a:prstGeom>
          <a:noFill/>
        </p:spPr>
        <p:txBody>
          <a:bodyPr wrap="square" rtlCol="0">
            <a:spAutoFit/>
          </a:bodyPr>
          <a:lstStyle/>
          <a:p>
            <a:r>
              <a:rPr kumimoji="1" lang="ja-JP" altLang="en-US" sz="3000" dirty="0">
                <a:solidFill>
                  <a:schemeClr val="tx2"/>
                </a:solidFill>
                <a:latin typeface="+mj-ea"/>
                <a:ea typeface="+mj-ea"/>
              </a:rPr>
              <a:t>非斉次のシュレディンガー方程式と見立てた斉次のシュレディンガー方程式</a:t>
            </a:r>
          </a:p>
        </p:txBody>
      </p:sp>
    </p:spTree>
    <p:extLst>
      <p:ext uri="{BB962C8B-B14F-4D97-AF65-F5344CB8AC3E}">
        <p14:creationId xmlns:p14="http://schemas.microsoft.com/office/powerpoint/2010/main" val="98824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320C136-ECD8-C021-725E-3565A622BA46}"/>
                  </a:ext>
                </a:extLst>
              </p:cNvPr>
              <p:cNvSpPr>
                <a:spLocks noGrp="1"/>
              </p:cNvSpPr>
              <p:nvPr>
                <p:ph type="title"/>
              </p:nvPr>
            </p:nvSpPr>
            <p:spPr>
              <a:xfrm>
                <a:off x="0" y="39200"/>
                <a:ext cx="3085582" cy="970450"/>
              </a:xfrm>
            </p:spPr>
            <p:txBody>
              <a:bodyPr>
                <a:norm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oMath>
                </a14:m>
                <a:r>
                  <a:rPr kumimoji="1" lang="ja-JP" altLang="en-US" dirty="0"/>
                  <a:t>のとき</a:t>
                </a:r>
              </a:p>
            </p:txBody>
          </p:sp>
        </mc:Choice>
        <mc:Fallback xmlns="">
          <p:sp>
            <p:nvSpPr>
              <p:cNvPr id="2" name="タイトル 1">
                <a:extLst>
                  <a:ext uri="{FF2B5EF4-FFF2-40B4-BE49-F238E27FC236}">
                    <a16:creationId xmlns:a16="http://schemas.microsoft.com/office/drawing/2014/main" id="{3320C136-ECD8-C021-725E-3565A622BA46}"/>
                  </a:ext>
                </a:extLst>
              </p:cNvPr>
              <p:cNvSpPr>
                <a:spLocks noGrp="1" noRot="1" noChangeAspect="1" noMove="1" noResize="1" noEditPoints="1" noAdjustHandles="1" noChangeArrowheads="1" noChangeShapeType="1" noTextEdit="1"/>
              </p:cNvSpPr>
              <p:nvPr>
                <p:ph type="title"/>
              </p:nvPr>
            </p:nvSpPr>
            <p:spPr>
              <a:xfrm>
                <a:off x="0" y="39200"/>
                <a:ext cx="3085582" cy="970450"/>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42A5C3A-A21B-C914-744F-F2D7764D7566}"/>
              </a:ext>
            </a:extLst>
          </p:cNvPr>
          <p:cNvSpPr>
            <a:spLocks noGrp="1"/>
          </p:cNvSpPr>
          <p:nvPr>
            <p:ph type="sldNum" sz="quarter" idx="12"/>
          </p:nvPr>
        </p:nvSpPr>
        <p:spPr>
          <a:xfrm>
            <a:off x="11319727" y="5837076"/>
            <a:ext cx="872273" cy="1020924"/>
          </a:xfrm>
        </p:spPr>
        <p:txBody>
          <a:bodyPr/>
          <a:lstStyle/>
          <a:p>
            <a:fld id="{EB2BFE94-F69C-413F-BAD0-6C585BBA7220}" type="slidenum">
              <a:rPr kumimoji="1" lang="ja-JP" altLang="en-US" sz="2800" smtClean="0"/>
              <a:t>15</a:t>
            </a:fld>
            <a:endParaRPr kumimoji="1" lang="ja-JP" altLang="en-US" sz="2800" dirty="0"/>
          </a:p>
        </p:txBody>
      </p:sp>
      <p:pic>
        <p:nvPicPr>
          <p:cNvPr id="5" name="図 4">
            <a:extLst>
              <a:ext uri="{FF2B5EF4-FFF2-40B4-BE49-F238E27FC236}">
                <a16:creationId xmlns:a16="http://schemas.microsoft.com/office/drawing/2014/main" id="{FE5A5A28-D8C5-242A-1C45-859AFD25D3A2}"/>
              </a:ext>
            </a:extLst>
          </p:cNvPr>
          <p:cNvPicPr>
            <a:picLocks noChangeAspect="1"/>
          </p:cNvPicPr>
          <p:nvPr/>
        </p:nvPicPr>
        <p:blipFill rotWithShape="1">
          <a:blip r:embed="rId3">
            <a:extLst>
              <a:ext uri="{28A0092B-C50C-407E-A947-70E740481C1C}">
                <a14:useLocalDpi xmlns:a14="http://schemas.microsoft.com/office/drawing/2010/main" val="0"/>
              </a:ext>
            </a:extLst>
          </a:blip>
          <a:srcRect r="6897" b="19695"/>
          <a:stretch/>
        </p:blipFill>
        <p:spPr>
          <a:xfrm>
            <a:off x="285750" y="1162050"/>
            <a:ext cx="11217177" cy="5525639"/>
          </a:xfrm>
          <a:prstGeom prst="rect">
            <a:avLst/>
          </a:prstGeom>
        </p:spPr>
      </p:pic>
    </p:spTree>
    <p:extLst>
      <p:ext uri="{BB962C8B-B14F-4D97-AF65-F5344CB8AC3E}">
        <p14:creationId xmlns:p14="http://schemas.microsoft.com/office/powerpoint/2010/main" val="275280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62E014C-52FC-EF15-D378-16359CF247C1}"/>
                  </a:ext>
                </a:extLst>
              </p:cNvPr>
              <p:cNvSpPr>
                <a:spLocks noGrp="1"/>
              </p:cNvSpPr>
              <p:nvPr>
                <p:ph type="title"/>
              </p:nvPr>
            </p:nvSpPr>
            <p:spPr>
              <a:xfrm>
                <a:off x="0" y="0"/>
                <a:ext cx="3497784" cy="970450"/>
              </a:xfrm>
            </p:spPr>
            <p:txBody>
              <a:bodyPr>
                <a:normAutofit/>
              </a:bodyPr>
              <a:lstStyle/>
              <a:p>
                <a14:m>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oMath>
                </a14:m>
                <a:r>
                  <a:rPr kumimoji="1" lang="ja-JP" altLang="en-US" dirty="0"/>
                  <a:t>のとき</a:t>
                </a:r>
              </a:p>
            </p:txBody>
          </p:sp>
        </mc:Choice>
        <mc:Fallback xmlns="">
          <p:sp>
            <p:nvSpPr>
              <p:cNvPr id="2" name="タイトル 1">
                <a:extLst>
                  <a:ext uri="{FF2B5EF4-FFF2-40B4-BE49-F238E27FC236}">
                    <a16:creationId xmlns:a16="http://schemas.microsoft.com/office/drawing/2014/main" id="{362E014C-52FC-EF15-D378-16359CF247C1}"/>
                  </a:ext>
                </a:extLst>
              </p:cNvPr>
              <p:cNvSpPr>
                <a:spLocks noGrp="1" noRot="1" noChangeAspect="1" noMove="1" noResize="1" noEditPoints="1" noAdjustHandles="1" noChangeArrowheads="1" noChangeShapeType="1" noTextEdit="1"/>
              </p:cNvSpPr>
              <p:nvPr>
                <p:ph type="title"/>
              </p:nvPr>
            </p:nvSpPr>
            <p:spPr>
              <a:xfrm>
                <a:off x="0" y="0"/>
                <a:ext cx="3497784" cy="970450"/>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5196433-0D70-E2DA-0226-CF3EA4F76244}"/>
              </a:ext>
            </a:extLst>
          </p:cNvPr>
          <p:cNvSpPr>
            <a:spLocks noGrp="1"/>
          </p:cNvSpPr>
          <p:nvPr>
            <p:ph type="sldNum" sz="quarter" idx="12"/>
          </p:nvPr>
        </p:nvSpPr>
        <p:spPr>
          <a:xfrm>
            <a:off x="11550316" y="6096000"/>
            <a:ext cx="641684" cy="762000"/>
          </a:xfrm>
        </p:spPr>
        <p:txBody>
          <a:bodyPr/>
          <a:lstStyle/>
          <a:p>
            <a:fld id="{EB2BFE94-F69C-413F-BAD0-6C585BBA7220}" type="slidenum">
              <a:rPr kumimoji="1" lang="ja-JP" altLang="en-US" sz="2800" smtClean="0"/>
              <a:t>16</a:t>
            </a:fld>
            <a:endParaRPr kumimoji="1" lang="ja-JP" altLang="en-US" sz="2800" dirty="0"/>
          </a:p>
        </p:txBody>
      </p:sp>
      <p:pic>
        <p:nvPicPr>
          <p:cNvPr id="7" name="図 6">
            <a:extLst>
              <a:ext uri="{FF2B5EF4-FFF2-40B4-BE49-F238E27FC236}">
                <a16:creationId xmlns:a16="http://schemas.microsoft.com/office/drawing/2014/main" id="{40906D5C-1F1B-00EE-65F9-26E277684621}"/>
              </a:ext>
            </a:extLst>
          </p:cNvPr>
          <p:cNvPicPr>
            <a:picLocks noChangeAspect="1"/>
          </p:cNvPicPr>
          <p:nvPr/>
        </p:nvPicPr>
        <p:blipFill rotWithShape="1">
          <a:blip r:embed="rId3">
            <a:extLst>
              <a:ext uri="{28A0092B-C50C-407E-A947-70E740481C1C}">
                <a14:useLocalDpi xmlns:a14="http://schemas.microsoft.com/office/drawing/2010/main" val="0"/>
              </a:ext>
            </a:extLst>
          </a:blip>
          <a:srcRect r="6445" b="31219"/>
          <a:stretch/>
        </p:blipFill>
        <p:spPr>
          <a:xfrm>
            <a:off x="245945" y="1001545"/>
            <a:ext cx="11126905" cy="5656430"/>
          </a:xfrm>
          <a:prstGeom prst="rect">
            <a:avLst/>
          </a:prstGeom>
        </p:spPr>
      </p:pic>
    </p:spTree>
    <p:extLst>
      <p:ext uri="{BB962C8B-B14F-4D97-AF65-F5344CB8AC3E}">
        <p14:creationId xmlns:p14="http://schemas.microsoft.com/office/powerpoint/2010/main" val="241052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971E271-BAD2-6DC1-4620-DFCA1A774B6E}"/>
              </a:ext>
            </a:extLst>
          </p:cNvPr>
          <p:cNvSpPr>
            <a:spLocks noGrp="1"/>
          </p:cNvSpPr>
          <p:nvPr>
            <p:ph idx="1"/>
          </p:nvPr>
        </p:nvSpPr>
        <p:spPr/>
        <p:txBody>
          <a:bodyPr/>
          <a:lstStyle/>
          <a:p>
            <a:r>
              <a:rPr lang="en-US" altLang="ja-JP" sz="3200" dirty="0"/>
              <a:t>Δt</a:t>
            </a:r>
            <a:r>
              <a:rPr kumimoji="1" lang="ja-JP" altLang="en-US" sz="3200" dirty="0"/>
              <a:t>と相対誤差の両対数グラフをとると</a:t>
            </a:r>
            <a:r>
              <a:rPr kumimoji="1" lang="en-US" altLang="ja-JP" sz="3200" dirty="0"/>
              <a:t>,y=x</a:t>
            </a:r>
            <a:r>
              <a:rPr kumimoji="1" lang="ja-JP" altLang="en-US" sz="3200" dirty="0"/>
              <a:t>と</a:t>
            </a:r>
            <a:r>
              <a:rPr lang="ja-JP" altLang="en-US" sz="3200" dirty="0"/>
              <a:t>傾きがほぼ等しいことが</a:t>
            </a:r>
            <a:r>
              <a:rPr kumimoji="1" lang="ja-JP" altLang="en-US" sz="3200" dirty="0"/>
              <a:t>確かめられた</a:t>
            </a:r>
            <a:r>
              <a:rPr kumimoji="1" lang="en-US" altLang="ja-JP" sz="3200" dirty="0"/>
              <a:t>.</a:t>
            </a:r>
          </a:p>
          <a:p>
            <a:endParaRPr lang="en-US" altLang="ja-JP" sz="3200" dirty="0"/>
          </a:p>
          <a:p>
            <a:r>
              <a:rPr kumimoji="1" lang="en-US" altLang="ja-JP" sz="3200" dirty="0"/>
              <a:t>SO</a:t>
            </a:r>
            <a:r>
              <a:rPr kumimoji="1" lang="ja-JP" altLang="en-US" sz="3200" dirty="0"/>
              <a:t>法</a:t>
            </a:r>
            <a:r>
              <a:rPr kumimoji="1" lang="en-US" altLang="ja-JP" sz="3200" dirty="0"/>
              <a:t>,AB</a:t>
            </a:r>
            <a:r>
              <a:rPr kumimoji="1" lang="ja-JP" altLang="en-US" sz="3200" dirty="0"/>
              <a:t>法ともに相対誤差は</a:t>
            </a:r>
            <a:r>
              <a:rPr kumimoji="1" lang="en-US" altLang="ja-JP" sz="3200" dirty="0"/>
              <a:t>Δt</a:t>
            </a:r>
            <a:r>
              <a:rPr kumimoji="1" lang="ja-JP" altLang="en-US" sz="3200" dirty="0"/>
              <a:t>の</a:t>
            </a:r>
            <a:r>
              <a:rPr kumimoji="1" lang="en-US" altLang="ja-JP" sz="3200" dirty="0"/>
              <a:t>2</a:t>
            </a:r>
            <a:r>
              <a:rPr lang="ja-JP" altLang="en-US" sz="3200" dirty="0"/>
              <a:t>乗に比例することが知られており</a:t>
            </a:r>
            <a:r>
              <a:rPr lang="en-US" altLang="ja-JP" sz="3200" dirty="0"/>
              <a:t>,</a:t>
            </a:r>
            <a:r>
              <a:rPr lang="ja-JP" altLang="en-US" sz="3200" dirty="0"/>
              <a:t>これらを組み合わせた</a:t>
            </a:r>
            <a:r>
              <a:rPr lang="en-US" altLang="ja-JP" sz="3200" dirty="0"/>
              <a:t>SO-AB</a:t>
            </a:r>
            <a:r>
              <a:rPr lang="ja-JP" altLang="en-US" sz="3200" dirty="0"/>
              <a:t>法においても相対誤差が</a:t>
            </a:r>
            <a:r>
              <a:rPr kumimoji="1" lang="en-US" altLang="ja-JP" sz="3200" dirty="0"/>
              <a:t>Δt</a:t>
            </a:r>
            <a:r>
              <a:rPr kumimoji="1" lang="ja-JP" altLang="en-US" sz="3200" dirty="0"/>
              <a:t>の</a:t>
            </a:r>
            <a:r>
              <a:rPr kumimoji="1" lang="en-US" altLang="ja-JP" sz="3200" dirty="0"/>
              <a:t>2</a:t>
            </a:r>
            <a:r>
              <a:rPr lang="ja-JP" altLang="en-US" sz="3200" dirty="0"/>
              <a:t>乗に比例することが予測されたが</a:t>
            </a:r>
            <a:r>
              <a:rPr lang="en-US" altLang="ja-JP" sz="3200" dirty="0"/>
              <a:t>,</a:t>
            </a:r>
            <a:r>
              <a:rPr lang="ja-JP" altLang="en-US" sz="3200" dirty="0"/>
              <a:t>実際には</a:t>
            </a:r>
            <a:r>
              <a:rPr lang="en-US" altLang="ja-JP" sz="3200" dirty="0"/>
              <a:t>Δt</a:t>
            </a:r>
            <a:r>
              <a:rPr lang="ja-JP" altLang="en-US" sz="3200" dirty="0"/>
              <a:t>に比例した</a:t>
            </a:r>
            <a:r>
              <a:rPr lang="en-US" altLang="ja-JP" sz="3200" dirty="0"/>
              <a:t>.</a:t>
            </a:r>
          </a:p>
          <a:p>
            <a:endParaRPr kumimoji="1" lang="en-US" altLang="ja-JP" sz="2000" dirty="0"/>
          </a:p>
          <a:p>
            <a:endParaRPr kumimoji="1" lang="ja-JP" altLang="en-US" dirty="0"/>
          </a:p>
        </p:txBody>
      </p:sp>
      <p:sp>
        <p:nvSpPr>
          <p:cNvPr id="4" name="スライド番号プレースホルダー 3">
            <a:extLst>
              <a:ext uri="{FF2B5EF4-FFF2-40B4-BE49-F238E27FC236}">
                <a16:creationId xmlns:a16="http://schemas.microsoft.com/office/drawing/2014/main" id="{45ACDF82-BB6B-F63A-0763-613B3373D077}"/>
              </a:ext>
            </a:extLst>
          </p:cNvPr>
          <p:cNvSpPr>
            <a:spLocks noGrp="1"/>
          </p:cNvSpPr>
          <p:nvPr>
            <p:ph type="sldNum" sz="quarter" idx="12"/>
          </p:nvPr>
        </p:nvSpPr>
        <p:spPr/>
        <p:txBody>
          <a:bodyPr/>
          <a:lstStyle/>
          <a:p>
            <a:fld id="{EB2BFE94-F69C-413F-BAD0-6C585BBA7220}" type="slidenum">
              <a:rPr kumimoji="1" lang="ja-JP" altLang="en-US" sz="2800" smtClean="0"/>
              <a:t>17</a:t>
            </a:fld>
            <a:endParaRPr kumimoji="1" lang="ja-JP" altLang="en-US" sz="2800" dirty="0"/>
          </a:p>
        </p:txBody>
      </p:sp>
    </p:spTree>
    <p:extLst>
      <p:ext uri="{BB962C8B-B14F-4D97-AF65-F5344CB8AC3E}">
        <p14:creationId xmlns:p14="http://schemas.microsoft.com/office/powerpoint/2010/main" val="155134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6C7C9-4EF2-69C7-5150-1346398AE711}"/>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EB2CFF7E-BB5A-DFAE-FFF7-E05440570131}"/>
              </a:ext>
            </a:extLst>
          </p:cNvPr>
          <p:cNvSpPr>
            <a:spLocks noGrp="1"/>
          </p:cNvSpPr>
          <p:nvPr>
            <p:ph idx="1"/>
          </p:nvPr>
        </p:nvSpPr>
        <p:spPr/>
        <p:txBody>
          <a:bodyPr>
            <a:normAutofit/>
          </a:bodyPr>
          <a:lstStyle/>
          <a:p>
            <a:r>
              <a:rPr kumimoji="1" lang="en-US" altLang="ja-JP" sz="3600" dirty="0"/>
              <a:t>SO-AB</a:t>
            </a:r>
            <a:r>
              <a:rPr kumimoji="1" lang="ja-JP" altLang="en-US" sz="3600" dirty="0"/>
              <a:t>法において</a:t>
            </a:r>
            <a:r>
              <a:rPr lang="ja-JP" altLang="en-US" sz="3600" dirty="0"/>
              <a:t>相対誤差</a:t>
            </a:r>
            <a:r>
              <a:rPr kumimoji="1" lang="ja-JP" altLang="en-US" sz="3600" dirty="0"/>
              <a:t>は</a:t>
            </a:r>
            <a:r>
              <a:rPr kumimoji="1" lang="en-US" altLang="ja-JP" sz="3600" dirty="0"/>
              <a:t>Δt</a:t>
            </a:r>
            <a:r>
              <a:rPr kumimoji="1" lang="ja-JP" altLang="en-US" sz="3600" dirty="0"/>
              <a:t>の二乗に比例すると予測されたが</a:t>
            </a:r>
            <a:r>
              <a:rPr kumimoji="1" lang="en-US" altLang="ja-JP" sz="3600" dirty="0"/>
              <a:t>,</a:t>
            </a:r>
            <a:r>
              <a:rPr kumimoji="1" lang="ja-JP" altLang="en-US" sz="3600" dirty="0"/>
              <a:t>実際には</a:t>
            </a:r>
            <a:r>
              <a:rPr kumimoji="1" lang="en-US" altLang="ja-JP" sz="3600" dirty="0"/>
              <a:t>Δt</a:t>
            </a:r>
            <a:r>
              <a:rPr kumimoji="1" lang="ja-JP" altLang="en-US" sz="3600" dirty="0"/>
              <a:t>に比例</a:t>
            </a:r>
            <a:r>
              <a:rPr lang="ja-JP" altLang="en-US" sz="3600" dirty="0"/>
              <a:t>する結果が得られた。</a:t>
            </a:r>
            <a:endParaRPr lang="en-US" altLang="ja-JP" sz="3600" dirty="0"/>
          </a:p>
          <a:p>
            <a:pPr marL="3690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CC3C0F75-BE21-7736-CA08-7FD30E8A1A53}"/>
              </a:ext>
            </a:extLst>
          </p:cNvPr>
          <p:cNvSpPr>
            <a:spLocks noGrp="1"/>
          </p:cNvSpPr>
          <p:nvPr>
            <p:ph type="sldNum" sz="quarter" idx="12"/>
          </p:nvPr>
        </p:nvSpPr>
        <p:spPr/>
        <p:txBody>
          <a:bodyPr/>
          <a:lstStyle/>
          <a:p>
            <a:fld id="{EB2BFE94-F69C-413F-BAD0-6C585BBA7220}" type="slidenum">
              <a:rPr kumimoji="1" lang="ja-JP" altLang="en-US" sz="2800" smtClean="0"/>
              <a:t>18</a:t>
            </a:fld>
            <a:endParaRPr kumimoji="1" lang="ja-JP" altLang="en-US" sz="2800" dirty="0"/>
          </a:p>
        </p:txBody>
      </p:sp>
    </p:spTree>
    <p:extLst>
      <p:ext uri="{BB962C8B-B14F-4D97-AF65-F5344CB8AC3E}">
        <p14:creationId xmlns:p14="http://schemas.microsoft.com/office/powerpoint/2010/main" val="379413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E0FE9-166F-2B70-ED0E-E115344D2F71}"/>
              </a:ext>
            </a:extLst>
          </p:cNvPr>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a:extLst>
              <a:ext uri="{FF2B5EF4-FFF2-40B4-BE49-F238E27FC236}">
                <a16:creationId xmlns:a16="http://schemas.microsoft.com/office/drawing/2014/main" id="{31AD6375-7D15-01DA-A951-0E25020E1919}"/>
              </a:ext>
            </a:extLst>
          </p:cNvPr>
          <p:cNvSpPr>
            <a:spLocks noGrp="1"/>
          </p:cNvSpPr>
          <p:nvPr>
            <p:ph idx="1"/>
          </p:nvPr>
        </p:nvSpPr>
        <p:spPr>
          <a:xfrm>
            <a:off x="913795" y="1732449"/>
            <a:ext cx="10353762" cy="5358162"/>
          </a:xfrm>
        </p:spPr>
        <p:txBody>
          <a:bodyPr/>
          <a:lstStyle/>
          <a:p>
            <a:pPr algn="l"/>
            <a:r>
              <a:rPr lang="en-US" altLang="ja-JP" sz="1800" kern="100" dirty="0">
                <a:effectLst/>
                <a:latin typeface="+mn-ea"/>
                <a:cs typeface="Times New Roman" panose="02020603050405020304" pitchFamily="18" charset="0"/>
              </a:rPr>
              <a:t>[1] Toru </a:t>
            </a:r>
            <a:r>
              <a:rPr lang="en-US" altLang="ja-JP" sz="1800" kern="100" dirty="0" err="1">
                <a:effectLst/>
                <a:latin typeface="+mn-ea"/>
                <a:cs typeface="Times New Roman" panose="02020603050405020304" pitchFamily="18" charset="0"/>
              </a:rPr>
              <a:t>Morishita,Anh</a:t>
            </a:r>
            <a:r>
              <a:rPr lang="en-US" altLang="ja-JP" sz="1800" kern="100" dirty="0">
                <a:effectLst/>
                <a:latin typeface="+mn-ea"/>
                <a:cs typeface="Times New Roman" panose="02020603050405020304" pitchFamily="18" charset="0"/>
              </a:rPr>
              <a:t>-Thu </a:t>
            </a:r>
            <a:r>
              <a:rPr lang="en-US" altLang="ja-JP" sz="1800" kern="100" dirty="0" err="1">
                <a:effectLst/>
                <a:latin typeface="+mn-ea"/>
                <a:cs typeface="Times New Roman" panose="02020603050405020304" pitchFamily="18" charset="0"/>
              </a:rPr>
              <a:t>Le,Zhangjin</a:t>
            </a:r>
            <a:r>
              <a:rPr lang="en-US" altLang="ja-JP" sz="1800" kern="100" dirty="0">
                <a:effectLst/>
                <a:latin typeface="+mn-ea"/>
                <a:cs typeface="Times New Roman" panose="02020603050405020304" pitchFamily="18" charset="0"/>
              </a:rPr>
              <a:t> </a:t>
            </a:r>
            <a:r>
              <a:rPr lang="en-US" altLang="ja-JP" sz="1800" kern="100" dirty="0" err="1">
                <a:effectLst/>
                <a:latin typeface="+mn-ea"/>
                <a:cs typeface="Times New Roman" panose="02020603050405020304" pitchFamily="18" charset="0"/>
              </a:rPr>
              <a:t>Chen,and</a:t>
            </a:r>
            <a:r>
              <a:rPr lang="en-US" altLang="ja-JP" sz="1800" kern="100" dirty="0">
                <a:effectLst/>
                <a:latin typeface="+mn-ea"/>
                <a:cs typeface="Times New Roman" panose="02020603050405020304" pitchFamily="18" charset="0"/>
              </a:rPr>
              <a:t> C. D. Lin, Accurate Retrieval of Structural Information from Laser-Induced Photoelectron and High-Order Harmonic Spectra by Few-Cycle Laser Pulses,2008</a:t>
            </a:r>
            <a:endParaRPr lang="ja-JP" altLang="ja-JP" sz="1800" kern="100" dirty="0">
              <a:effectLst/>
              <a:latin typeface="+mn-ea"/>
              <a:cs typeface="Times New Roman" panose="02020603050405020304" pitchFamily="18" charset="0"/>
            </a:endParaRPr>
          </a:p>
          <a:p>
            <a:pPr algn="l"/>
            <a:r>
              <a:rPr lang="en-US" altLang="ja-JP" sz="1800" kern="100" dirty="0">
                <a:effectLst/>
                <a:latin typeface="+mn-ea"/>
                <a:cs typeface="Times New Roman" panose="02020603050405020304" pitchFamily="18" charset="0"/>
              </a:rPr>
              <a:t>[2]James Schloss, Arcane Algorithm Archive, Split-Operator Method, 2023/01/12</a:t>
            </a:r>
            <a:r>
              <a:rPr lang="ja-JP" altLang="ja-JP" sz="1800" kern="100" dirty="0">
                <a:effectLst/>
                <a:latin typeface="+mn-ea"/>
                <a:cs typeface="Times New Roman" panose="02020603050405020304" pitchFamily="18" charset="0"/>
              </a:rPr>
              <a:t>閲覧</a:t>
            </a:r>
            <a:r>
              <a:rPr lang="en-US" altLang="ja-JP" sz="1800" kern="100" dirty="0">
                <a:effectLst/>
                <a:latin typeface="+mn-ea"/>
                <a:cs typeface="Times New Roman" panose="02020603050405020304" pitchFamily="18" charset="0"/>
              </a:rPr>
              <a:t>, </a:t>
            </a:r>
            <a:r>
              <a:rPr lang="en-US" altLang="ja-JP" sz="1800" u="sng" kern="100" dirty="0">
                <a:solidFill>
                  <a:srgbClr val="0563C1"/>
                </a:solidFill>
                <a:effectLst/>
                <a:latin typeface="+mn-ea"/>
                <a:cs typeface="Times New Roman" panose="02020603050405020304" pitchFamily="18" charset="0"/>
                <a:hlinkClick r:id="rId2"/>
              </a:rPr>
              <a:t>https://www.algorithm-archive.org/contents/split-operator_method/split-operator_method.html</a:t>
            </a:r>
            <a:endParaRPr lang="ja-JP" altLang="ja-JP" sz="1800" kern="100" dirty="0">
              <a:effectLst/>
              <a:latin typeface="+mn-ea"/>
              <a:cs typeface="Times New Roman" panose="02020603050405020304" pitchFamily="18" charset="0"/>
            </a:endParaRPr>
          </a:p>
          <a:p>
            <a:pPr algn="l"/>
            <a:r>
              <a:rPr lang="en-US" altLang="ja-JP" sz="1800" kern="100" dirty="0">
                <a:effectLst/>
                <a:latin typeface="+mn-ea"/>
                <a:cs typeface="Times New Roman" panose="02020603050405020304" pitchFamily="18" charset="0"/>
              </a:rPr>
              <a:t>[3]Daniel Kidd, Cody Covington, and </a:t>
            </a:r>
            <a:r>
              <a:rPr lang="en-US" altLang="ja-JP" sz="1800" kern="100" dirty="0" err="1">
                <a:effectLst/>
                <a:latin typeface="+mn-ea"/>
                <a:cs typeface="Times New Roman" panose="02020603050405020304" pitchFamily="18" charset="0"/>
              </a:rPr>
              <a:t>Kálmán</a:t>
            </a:r>
            <a:r>
              <a:rPr lang="en-US" altLang="ja-JP" sz="1800" kern="100" dirty="0">
                <a:effectLst/>
                <a:latin typeface="+mn-ea"/>
                <a:cs typeface="Times New Roman" panose="02020603050405020304" pitchFamily="18" charset="0"/>
              </a:rPr>
              <a:t> </a:t>
            </a:r>
            <a:r>
              <a:rPr lang="en-US" altLang="ja-JP" sz="1800" kern="100" dirty="0" err="1">
                <a:effectLst/>
                <a:latin typeface="+mn-ea"/>
                <a:cs typeface="Times New Roman" panose="02020603050405020304" pitchFamily="18" charset="0"/>
              </a:rPr>
              <a:t>Varga</a:t>
            </a:r>
            <a:r>
              <a:rPr lang="en-US" altLang="ja-JP" sz="1800" kern="100" dirty="0">
                <a:effectLst/>
                <a:latin typeface="+mn-ea"/>
                <a:cs typeface="Times New Roman" panose="02020603050405020304" pitchFamily="18" charset="0"/>
              </a:rPr>
              <a:t>* Department of Physics and Astronomy, Vanderbilt University, Nashville, Tennessee 37235, USA (Received 19 September 2017; published 15 December 2017) Exponential integrators in time-dependent density-functional calculations   PHYSICAL REVIEW E 96, 063307 (2017)</a:t>
            </a:r>
          </a:p>
          <a:p>
            <a:pPr algn="l"/>
            <a:endParaRPr lang="en-US" altLang="ja-JP" sz="1800" kern="100" dirty="0">
              <a:effectLst/>
              <a:latin typeface="+mn-ea"/>
              <a:cs typeface="Times New Roman" panose="02020603050405020304" pitchFamily="18" charset="0"/>
            </a:endParaRPr>
          </a:p>
          <a:p>
            <a:pPr algn="l"/>
            <a:endParaRPr lang="ja-JP" altLang="ja-JP" sz="1800" kern="100" dirty="0">
              <a:effectLst/>
              <a:latin typeface="+mn-ea"/>
              <a:cs typeface="Times New Roman" panose="02020603050405020304" pitchFamily="18" charset="0"/>
            </a:endParaRPr>
          </a:p>
          <a:p>
            <a:pPr marL="36900" indent="0">
              <a:buNone/>
            </a:pPr>
            <a:endParaRPr kumimoji="1" lang="ja-JP" altLang="en-US" dirty="0"/>
          </a:p>
        </p:txBody>
      </p:sp>
      <p:sp>
        <p:nvSpPr>
          <p:cNvPr id="4" name="スライド番号プレースホルダー 3">
            <a:extLst>
              <a:ext uri="{FF2B5EF4-FFF2-40B4-BE49-F238E27FC236}">
                <a16:creationId xmlns:a16="http://schemas.microsoft.com/office/drawing/2014/main" id="{54CC50B5-8C40-58F7-A329-5A6900B56656}"/>
              </a:ext>
            </a:extLst>
          </p:cNvPr>
          <p:cNvSpPr>
            <a:spLocks noGrp="1"/>
          </p:cNvSpPr>
          <p:nvPr>
            <p:ph type="sldNum" sz="quarter" idx="12"/>
          </p:nvPr>
        </p:nvSpPr>
        <p:spPr/>
        <p:txBody>
          <a:bodyPr/>
          <a:lstStyle/>
          <a:p>
            <a:fld id="{EB2BFE94-F69C-413F-BAD0-6C585BBA7220}" type="slidenum">
              <a:rPr kumimoji="1" lang="ja-JP" altLang="en-US" smtClean="0"/>
              <a:t>19</a:t>
            </a:fld>
            <a:endParaRPr kumimoji="1" lang="ja-JP" altLang="en-US"/>
          </a:p>
        </p:txBody>
      </p:sp>
    </p:spTree>
    <p:extLst>
      <p:ext uri="{BB962C8B-B14F-4D97-AF65-F5344CB8AC3E}">
        <p14:creationId xmlns:p14="http://schemas.microsoft.com/office/powerpoint/2010/main" val="419029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118AAF-6000-EF74-AACE-083B1E7AAC5A}"/>
              </a:ext>
            </a:extLst>
          </p:cNvPr>
          <p:cNvSpPr>
            <a:spLocks noGrp="1"/>
          </p:cNvSpPr>
          <p:nvPr>
            <p:ph type="title"/>
          </p:nvPr>
        </p:nvSpPr>
        <p:spPr>
          <a:xfrm>
            <a:off x="913795" y="609600"/>
            <a:ext cx="1652942" cy="970450"/>
          </a:xfrm>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CBA1678E-8275-78E6-77F1-8034B61FF9C2}"/>
              </a:ext>
            </a:extLst>
          </p:cNvPr>
          <p:cNvSpPr>
            <a:spLocks noGrp="1"/>
          </p:cNvSpPr>
          <p:nvPr>
            <p:ph idx="1"/>
          </p:nvPr>
        </p:nvSpPr>
        <p:spPr>
          <a:xfrm>
            <a:off x="913795" y="1732449"/>
            <a:ext cx="10353762" cy="5125551"/>
          </a:xfrm>
        </p:spPr>
        <p:txBody>
          <a:bodyPr>
            <a:normAutofit/>
          </a:bodyPr>
          <a:lstStyle/>
          <a:p>
            <a:r>
              <a:rPr kumimoji="1" lang="en-US" altLang="ja-JP" sz="3200" dirty="0">
                <a:latin typeface="+mn-ea"/>
              </a:rPr>
              <a:t>1</a:t>
            </a:r>
            <a:r>
              <a:rPr lang="en-US" altLang="ja-JP" sz="3200" dirty="0">
                <a:latin typeface="+mn-ea"/>
              </a:rPr>
              <a:t>.</a:t>
            </a:r>
            <a:r>
              <a:rPr lang="ja-JP" altLang="en-US" sz="3200" dirty="0">
                <a:latin typeface="+mn-ea"/>
              </a:rPr>
              <a:t>概要</a:t>
            </a:r>
            <a:endParaRPr lang="en-US" altLang="ja-JP" sz="3200" dirty="0">
              <a:latin typeface="+mn-ea"/>
            </a:endParaRPr>
          </a:p>
          <a:p>
            <a:r>
              <a:rPr kumimoji="1" lang="en-US" altLang="ja-JP" sz="3200" dirty="0">
                <a:latin typeface="+mn-ea"/>
              </a:rPr>
              <a:t>2.</a:t>
            </a:r>
            <a:r>
              <a:rPr kumimoji="1" lang="ja-JP" altLang="en-US" sz="3200" dirty="0">
                <a:latin typeface="+mn-ea"/>
              </a:rPr>
              <a:t>背景</a:t>
            </a:r>
            <a:endParaRPr kumimoji="1" lang="en-US" altLang="ja-JP" sz="3200" dirty="0">
              <a:latin typeface="+mn-ea"/>
            </a:endParaRPr>
          </a:p>
          <a:p>
            <a:r>
              <a:rPr lang="en-US" altLang="ja-JP" sz="3200" dirty="0">
                <a:latin typeface="+mn-ea"/>
              </a:rPr>
              <a:t>3.</a:t>
            </a:r>
            <a:r>
              <a:rPr lang="ja-JP" altLang="en-US" sz="3200" dirty="0">
                <a:latin typeface="+mn-ea"/>
              </a:rPr>
              <a:t>手法</a:t>
            </a:r>
            <a:endParaRPr lang="en-US" altLang="ja-JP" sz="3200" dirty="0">
              <a:latin typeface="+mn-ea"/>
            </a:endParaRPr>
          </a:p>
          <a:p>
            <a:r>
              <a:rPr kumimoji="1" lang="en-US" altLang="ja-JP" sz="3200" dirty="0">
                <a:latin typeface="+mn-ea"/>
              </a:rPr>
              <a:t>4.</a:t>
            </a:r>
            <a:r>
              <a:rPr kumimoji="1" lang="ja-JP" altLang="en-US" sz="3200" dirty="0">
                <a:latin typeface="+mn-ea"/>
              </a:rPr>
              <a:t>方法及び結果</a:t>
            </a:r>
            <a:endParaRPr kumimoji="1" lang="en-US" altLang="ja-JP" sz="3200" dirty="0">
              <a:latin typeface="+mn-ea"/>
            </a:endParaRPr>
          </a:p>
          <a:p>
            <a:r>
              <a:rPr lang="en-US" altLang="ja-JP" sz="3200" dirty="0">
                <a:latin typeface="+mn-ea"/>
              </a:rPr>
              <a:t>5.</a:t>
            </a:r>
            <a:r>
              <a:rPr lang="ja-JP" altLang="en-US" sz="3200" dirty="0">
                <a:latin typeface="+mn-ea"/>
              </a:rPr>
              <a:t>まとめ</a:t>
            </a:r>
            <a:endParaRPr lang="en-US" altLang="ja-JP" sz="3200" dirty="0">
              <a:latin typeface="+mn-ea"/>
            </a:endParaRPr>
          </a:p>
          <a:p>
            <a:r>
              <a:rPr kumimoji="1" lang="en-US" altLang="ja-JP" sz="3200" dirty="0">
                <a:latin typeface="+mn-ea"/>
              </a:rPr>
              <a:t>6.</a:t>
            </a:r>
            <a:r>
              <a:rPr kumimoji="1" lang="ja-JP" altLang="en-US" sz="3200" dirty="0">
                <a:latin typeface="+mn-ea"/>
              </a:rPr>
              <a:t>参考文献</a:t>
            </a:r>
            <a:endParaRPr kumimoji="1" lang="en-US" altLang="ja-JP" sz="3200" dirty="0">
              <a:latin typeface="+mn-ea"/>
            </a:endParaRPr>
          </a:p>
          <a:p>
            <a:pPr marL="36900" indent="0">
              <a:buNone/>
            </a:pPr>
            <a:endParaRPr lang="en-US" altLang="ja-JP" sz="3200" dirty="0">
              <a:latin typeface="+mn-ea"/>
            </a:endParaRPr>
          </a:p>
          <a:p>
            <a:endParaRPr kumimoji="1" lang="en-US" altLang="ja-JP" dirty="0"/>
          </a:p>
        </p:txBody>
      </p:sp>
      <p:sp>
        <p:nvSpPr>
          <p:cNvPr id="4" name="スライド番号プレースホルダー 3">
            <a:extLst>
              <a:ext uri="{FF2B5EF4-FFF2-40B4-BE49-F238E27FC236}">
                <a16:creationId xmlns:a16="http://schemas.microsoft.com/office/drawing/2014/main" id="{C6E7D648-77A8-88B1-E1B6-C36B21FF4E95}"/>
              </a:ext>
            </a:extLst>
          </p:cNvPr>
          <p:cNvSpPr>
            <a:spLocks noGrp="1"/>
          </p:cNvSpPr>
          <p:nvPr>
            <p:ph type="sldNum" sz="quarter" idx="12"/>
          </p:nvPr>
        </p:nvSpPr>
        <p:spPr/>
        <p:txBody>
          <a:bodyPr/>
          <a:lstStyle/>
          <a:p>
            <a:fld id="{EB2BFE94-F69C-413F-BAD0-6C585BBA7220}" type="slidenum">
              <a:rPr kumimoji="1" lang="ja-JP" altLang="en-US" sz="2800" smtClean="0"/>
              <a:t>2</a:t>
            </a:fld>
            <a:endParaRPr kumimoji="1" lang="ja-JP" altLang="en-US" sz="2800" dirty="0"/>
          </a:p>
        </p:txBody>
      </p:sp>
    </p:spTree>
    <p:extLst>
      <p:ext uri="{BB962C8B-B14F-4D97-AF65-F5344CB8AC3E}">
        <p14:creationId xmlns:p14="http://schemas.microsoft.com/office/powerpoint/2010/main" val="12500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B696C-5DCF-5216-F79D-8B69B1CC7A5B}"/>
              </a:ext>
            </a:extLst>
          </p:cNvPr>
          <p:cNvSpPr>
            <a:spLocks noGrp="1"/>
          </p:cNvSpPr>
          <p:nvPr>
            <p:ph type="title"/>
          </p:nvPr>
        </p:nvSpPr>
        <p:spPr/>
        <p:txBody>
          <a:bodyPr/>
          <a:lstStyle/>
          <a:p>
            <a:r>
              <a:rPr lang="ja-JP" altLang="en-US" dirty="0"/>
              <a:t>概要</a:t>
            </a:r>
            <a:endParaRPr kumimoji="1" lang="ja-JP" altLang="en-US" dirty="0"/>
          </a:p>
        </p:txBody>
      </p:sp>
      <p:sp>
        <p:nvSpPr>
          <p:cNvPr id="3" name="コンテンツ プレースホルダー 2">
            <a:extLst>
              <a:ext uri="{FF2B5EF4-FFF2-40B4-BE49-F238E27FC236}">
                <a16:creationId xmlns:a16="http://schemas.microsoft.com/office/drawing/2014/main" id="{25D36181-59C8-CEBC-44DC-F67E7D4B741F}"/>
              </a:ext>
            </a:extLst>
          </p:cNvPr>
          <p:cNvSpPr>
            <a:spLocks noGrp="1"/>
          </p:cNvSpPr>
          <p:nvPr>
            <p:ph idx="1"/>
          </p:nvPr>
        </p:nvSpPr>
        <p:spPr/>
        <p:txBody>
          <a:bodyPr>
            <a:normAutofit/>
          </a:bodyPr>
          <a:lstStyle/>
          <a:p>
            <a:r>
              <a:rPr kumimoji="1" lang="ja-JP" altLang="en-US" sz="2800" dirty="0"/>
              <a:t>斉次シュレディンガー方程式を非斉次シュレディンガー方程式と見立てた式を扱うプログラムで計算解と解析解の相対誤差を調べた</a:t>
            </a:r>
            <a:r>
              <a:rPr kumimoji="1" lang="en-US" altLang="ja-JP" sz="2800" dirty="0"/>
              <a:t>.</a:t>
            </a:r>
            <a:endParaRPr kumimoji="1" lang="ja-JP" altLang="en-US" sz="2800" dirty="0"/>
          </a:p>
        </p:txBody>
      </p:sp>
      <p:sp>
        <p:nvSpPr>
          <p:cNvPr id="4" name="スライド番号プレースホルダー 3">
            <a:extLst>
              <a:ext uri="{FF2B5EF4-FFF2-40B4-BE49-F238E27FC236}">
                <a16:creationId xmlns:a16="http://schemas.microsoft.com/office/drawing/2014/main" id="{6C935CB9-BC49-6662-94E3-20EA7305652A}"/>
              </a:ext>
            </a:extLst>
          </p:cNvPr>
          <p:cNvSpPr>
            <a:spLocks noGrp="1"/>
          </p:cNvSpPr>
          <p:nvPr>
            <p:ph type="sldNum" sz="quarter" idx="12"/>
          </p:nvPr>
        </p:nvSpPr>
        <p:spPr/>
        <p:txBody>
          <a:bodyPr/>
          <a:lstStyle/>
          <a:p>
            <a:fld id="{EB2BFE94-F69C-413F-BAD0-6C585BBA7220}" type="slidenum">
              <a:rPr kumimoji="1" lang="ja-JP" altLang="en-US" sz="2800" smtClean="0"/>
              <a:t>3</a:t>
            </a:fld>
            <a:endParaRPr kumimoji="1" lang="ja-JP" altLang="en-US" sz="2800" dirty="0"/>
          </a:p>
        </p:txBody>
      </p:sp>
    </p:spTree>
    <p:extLst>
      <p:ext uri="{BB962C8B-B14F-4D97-AF65-F5344CB8AC3E}">
        <p14:creationId xmlns:p14="http://schemas.microsoft.com/office/powerpoint/2010/main" val="242433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E3A94-5C62-0375-CEFE-B75EE5C79DEA}"/>
              </a:ext>
            </a:extLst>
          </p:cNvPr>
          <p:cNvSpPr>
            <a:spLocks noGrp="1"/>
          </p:cNvSpPr>
          <p:nvPr>
            <p:ph type="title"/>
          </p:nvPr>
        </p:nvSpPr>
        <p:spPr>
          <a:xfrm>
            <a:off x="913794" y="124375"/>
            <a:ext cx="10353762" cy="970450"/>
          </a:xfrm>
        </p:spPr>
        <p:txBody>
          <a:bodyPr/>
          <a:lstStyle/>
          <a:p>
            <a:r>
              <a:rPr lang="ja-JP" altLang="en-US" dirty="0"/>
              <a:t>背景</a:t>
            </a:r>
            <a:endParaRPr kumimoji="1" lang="ja-JP" altLang="en-US" dirty="0"/>
          </a:p>
        </p:txBody>
      </p:sp>
      <p:sp>
        <p:nvSpPr>
          <p:cNvPr id="3" name="コンテンツ プレースホルダー 2">
            <a:extLst>
              <a:ext uri="{FF2B5EF4-FFF2-40B4-BE49-F238E27FC236}">
                <a16:creationId xmlns:a16="http://schemas.microsoft.com/office/drawing/2014/main" id="{70F13819-7808-E789-43FB-1FBF19F1149E}"/>
              </a:ext>
            </a:extLst>
          </p:cNvPr>
          <p:cNvSpPr>
            <a:spLocks noGrp="1"/>
          </p:cNvSpPr>
          <p:nvPr>
            <p:ph idx="1"/>
          </p:nvPr>
        </p:nvSpPr>
        <p:spPr>
          <a:xfrm>
            <a:off x="913794" y="1126752"/>
            <a:ext cx="10353762" cy="4058751"/>
          </a:xfrm>
        </p:spPr>
        <p:txBody>
          <a:bodyPr>
            <a:noAutofit/>
          </a:bodyPr>
          <a:lstStyle/>
          <a:p>
            <a:pPr marL="36900" indent="0">
              <a:buNone/>
            </a:pPr>
            <a:r>
              <a:rPr kumimoji="1" lang="ja-JP" altLang="en-US" sz="3200" dirty="0"/>
              <a:t>原子を用いた量子力学的高次高調波発生過程は非斉次のシュレディンガー方程式によって記述される</a:t>
            </a:r>
            <a:r>
              <a:rPr kumimoji="1" lang="en-US" altLang="ja-JP" sz="3200" dirty="0"/>
              <a:t>.</a:t>
            </a:r>
          </a:p>
          <a:p>
            <a:pPr marL="36900" indent="0">
              <a:buNone/>
            </a:pPr>
            <a:endParaRPr lang="en-US" altLang="ja-JP" sz="1600" dirty="0"/>
          </a:p>
          <a:p>
            <a:pPr marL="36900" indent="0">
              <a:buNone/>
            </a:pPr>
            <a:r>
              <a:rPr kumimoji="1" lang="en-US" altLang="ja-JP" sz="3200" dirty="0"/>
              <a:t>1</a:t>
            </a:r>
            <a:r>
              <a:rPr kumimoji="1" lang="ja-JP" altLang="en-US" sz="3200" dirty="0"/>
              <a:t>次元系のデルタ関数型のモデル原子について半解析的な研究</a:t>
            </a:r>
            <a:r>
              <a:rPr lang="en-US" altLang="ja-JP" sz="3200" dirty="0"/>
              <a:t>[1]</a:t>
            </a:r>
            <a:r>
              <a:rPr kumimoji="1" lang="ja-JP" altLang="en-US" sz="3200" dirty="0"/>
              <a:t>が行われたが</a:t>
            </a:r>
            <a:r>
              <a:rPr kumimoji="1" lang="en-US" altLang="ja-JP" sz="3200" dirty="0"/>
              <a:t>,</a:t>
            </a:r>
            <a:r>
              <a:rPr lang="ja-JP" altLang="en-US" sz="3200" dirty="0"/>
              <a:t>一般的なポテンシャルの</a:t>
            </a:r>
            <a:r>
              <a:rPr lang="en-US" altLang="ja-JP" sz="3200" dirty="0"/>
              <a:t>3</a:t>
            </a:r>
            <a:r>
              <a:rPr lang="ja-JP" altLang="en-US" sz="3200" dirty="0"/>
              <a:t>次元の系について数値的に計算することはできていない</a:t>
            </a:r>
            <a:r>
              <a:rPr lang="en-US" altLang="ja-JP" sz="3200" dirty="0"/>
              <a:t>.</a:t>
            </a:r>
          </a:p>
          <a:p>
            <a:pPr marL="36900" indent="0">
              <a:buNone/>
            </a:pP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[1] Toru </a:t>
            </a:r>
            <a:r>
              <a:rPr lang="en-US" altLang="ja-JP" sz="1400" kern="100" dirty="0" err="1">
                <a:effectLst/>
                <a:latin typeface="游明朝" panose="02020400000000000000" pitchFamily="18" charset="-128"/>
                <a:ea typeface="游明朝" panose="02020400000000000000" pitchFamily="18" charset="-128"/>
                <a:cs typeface="Times New Roman" panose="02020603050405020304" pitchFamily="18" charset="0"/>
              </a:rPr>
              <a:t>Morishita,Anh</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-Thu </a:t>
            </a:r>
            <a:r>
              <a:rPr lang="en-US" altLang="ja-JP" sz="1400" kern="100" dirty="0" err="1">
                <a:effectLst/>
                <a:latin typeface="游明朝" panose="02020400000000000000" pitchFamily="18" charset="-128"/>
                <a:ea typeface="游明朝" panose="02020400000000000000" pitchFamily="18" charset="-128"/>
                <a:cs typeface="Times New Roman" panose="02020603050405020304" pitchFamily="18" charset="0"/>
              </a:rPr>
              <a:t>Le,Zhangjin</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400" kern="100" dirty="0" err="1">
                <a:effectLst/>
                <a:latin typeface="游明朝" panose="02020400000000000000" pitchFamily="18" charset="-128"/>
                <a:ea typeface="游明朝" panose="02020400000000000000" pitchFamily="18" charset="-128"/>
                <a:cs typeface="Times New Roman" panose="02020603050405020304" pitchFamily="18" charset="0"/>
              </a:rPr>
              <a:t>Chen,and</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 C. D. Lin, Accurate Retrieval of Structural Information from Laser-Induced Photoelectron and High-Order Harmonic Spectra by Few-Cycle Laser Pulses,2008</a:t>
            </a:r>
            <a:endParaRPr kumimoji="1" lang="en-US" altLang="ja-JP" sz="1400" dirty="0"/>
          </a:p>
          <a:p>
            <a:pPr marL="36900" indent="0">
              <a:buNone/>
            </a:pPr>
            <a:r>
              <a:rPr kumimoji="1" lang="ja-JP" altLang="en-US" sz="3200" dirty="0"/>
              <a:t>実験的にデータは得られるが</a:t>
            </a:r>
            <a:r>
              <a:rPr kumimoji="1" lang="en-US" altLang="ja-JP" sz="3200" dirty="0"/>
              <a:t>,</a:t>
            </a:r>
            <a:r>
              <a:rPr kumimoji="1" lang="ja-JP" altLang="en-US" sz="3200" dirty="0"/>
              <a:t>コストがかかるので理論計算で求めたい</a:t>
            </a:r>
            <a:r>
              <a:rPr kumimoji="1" lang="en-US" altLang="ja-JP" sz="3200" dirty="0"/>
              <a:t>.</a:t>
            </a:r>
          </a:p>
          <a:p>
            <a:pPr marL="36900" indent="0">
              <a:buNone/>
            </a:pPr>
            <a:endParaRPr kumimoji="1" lang="ja-JP" altLang="en-US" sz="3200" dirty="0"/>
          </a:p>
        </p:txBody>
      </p:sp>
      <p:sp>
        <p:nvSpPr>
          <p:cNvPr id="4" name="スライド番号プレースホルダー 3">
            <a:extLst>
              <a:ext uri="{FF2B5EF4-FFF2-40B4-BE49-F238E27FC236}">
                <a16:creationId xmlns:a16="http://schemas.microsoft.com/office/drawing/2014/main" id="{EFF8951E-4E68-E00E-ED0B-DCF93A46D0B3}"/>
              </a:ext>
            </a:extLst>
          </p:cNvPr>
          <p:cNvSpPr>
            <a:spLocks noGrp="1"/>
          </p:cNvSpPr>
          <p:nvPr>
            <p:ph type="sldNum" sz="quarter" idx="12"/>
          </p:nvPr>
        </p:nvSpPr>
        <p:spPr/>
        <p:txBody>
          <a:bodyPr/>
          <a:lstStyle/>
          <a:p>
            <a:fld id="{EB2BFE94-F69C-413F-BAD0-6C585BBA7220}" type="slidenum">
              <a:rPr kumimoji="1" lang="ja-JP" altLang="en-US" sz="2800" smtClean="0"/>
              <a:t>4</a:t>
            </a:fld>
            <a:endParaRPr kumimoji="1" lang="ja-JP" altLang="en-US" sz="2800" dirty="0"/>
          </a:p>
        </p:txBody>
      </p:sp>
    </p:spTree>
    <p:extLst>
      <p:ext uri="{BB962C8B-B14F-4D97-AF65-F5344CB8AC3E}">
        <p14:creationId xmlns:p14="http://schemas.microsoft.com/office/powerpoint/2010/main" val="208603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F55C8-92E6-E4C8-2501-B60043AF5D9F}"/>
              </a:ext>
            </a:extLst>
          </p:cNvPr>
          <p:cNvSpPr>
            <a:spLocks noGrp="1"/>
          </p:cNvSpPr>
          <p:nvPr>
            <p:ph type="title"/>
          </p:nvPr>
        </p:nvSpPr>
        <p:spPr/>
        <p:txBody>
          <a:bodyPr/>
          <a:lstStyle/>
          <a:p>
            <a:r>
              <a:rPr kumimoji="1" lang="ja-JP" altLang="en-US" dirty="0"/>
              <a:t>手法</a:t>
            </a:r>
          </a:p>
        </p:txBody>
      </p:sp>
      <p:sp>
        <p:nvSpPr>
          <p:cNvPr id="3" name="コンテンツ プレースホルダー 2">
            <a:extLst>
              <a:ext uri="{FF2B5EF4-FFF2-40B4-BE49-F238E27FC236}">
                <a16:creationId xmlns:a16="http://schemas.microsoft.com/office/drawing/2014/main" id="{88C8E7E9-16FF-4930-CDD5-820A1317DFD7}"/>
              </a:ext>
            </a:extLst>
          </p:cNvPr>
          <p:cNvSpPr>
            <a:spLocks noGrp="1"/>
          </p:cNvSpPr>
          <p:nvPr>
            <p:ph idx="1"/>
          </p:nvPr>
        </p:nvSpPr>
        <p:spPr/>
        <p:txBody>
          <a:bodyPr>
            <a:normAutofit/>
          </a:bodyPr>
          <a:lstStyle/>
          <a:p>
            <a:pPr marL="36900" indent="0">
              <a:buNone/>
            </a:pPr>
            <a:r>
              <a:rPr lang="ja-JP" altLang="en-US" sz="3200" dirty="0"/>
              <a:t>非斉次シュレディンガー方程式を解く準備として斉次の時間依存シュレディンガー方程式を変形し</a:t>
            </a:r>
            <a:r>
              <a:rPr lang="en-US" altLang="ja-JP" sz="3200" dirty="0"/>
              <a:t>,</a:t>
            </a:r>
            <a:r>
              <a:rPr lang="ja-JP" altLang="en-US" sz="3200" dirty="0"/>
              <a:t>非斉次シュレディンガー方程式に見立てたものを考え</a:t>
            </a:r>
            <a:r>
              <a:rPr lang="en-US" altLang="ja-JP" sz="3200" dirty="0"/>
              <a:t>,</a:t>
            </a:r>
            <a:r>
              <a:rPr lang="ja-JP" altLang="en-US" sz="3200" dirty="0"/>
              <a:t>スプリットオペレーター法とアダムス・バッシュフォース法を組み合わせたものを用いて数値的に解いた</a:t>
            </a:r>
            <a:r>
              <a:rPr lang="en-US" altLang="ja-JP" sz="3200" dirty="0"/>
              <a:t>.</a:t>
            </a:r>
          </a:p>
        </p:txBody>
      </p:sp>
      <p:sp>
        <p:nvSpPr>
          <p:cNvPr id="4" name="スライド番号プレースホルダー 3">
            <a:extLst>
              <a:ext uri="{FF2B5EF4-FFF2-40B4-BE49-F238E27FC236}">
                <a16:creationId xmlns:a16="http://schemas.microsoft.com/office/drawing/2014/main" id="{88B94BB6-8BD5-101E-D34D-A08C5422D0D5}"/>
              </a:ext>
            </a:extLst>
          </p:cNvPr>
          <p:cNvSpPr>
            <a:spLocks noGrp="1"/>
          </p:cNvSpPr>
          <p:nvPr>
            <p:ph type="sldNum" sz="quarter" idx="12"/>
          </p:nvPr>
        </p:nvSpPr>
        <p:spPr/>
        <p:txBody>
          <a:bodyPr/>
          <a:lstStyle/>
          <a:p>
            <a:fld id="{EB2BFE94-F69C-413F-BAD0-6C585BBA7220}" type="slidenum">
              <a:rPr kumimoji="1" lang="ja-JP" altLang="en-US" sz="2800" smtClean="0"/>
              <a:t>5</a:t>
            </a:fld>
            <a:endParaRPr kumimoji="1" lang="ja-JP" altLang="en-US" sz="2800" dirty="0"/>
          </a:p>
        </p:txBody>
      </p:sp>
    </p:spTree>
    <p:extLst>
      <p:ext uri="{BB962C8B-B14F-4D97-AF65-F5344CB8AC3E}">
        <p14:creationId xmlns:p14="http://schemas.microsoft.com/office/powerpoint/2010/main" val="118306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46A6C5-8000-511F-B8FA-34FF7F0877C0}"/>
              </a:ext>
            </a:extLst>
          </p:cNvPr>
          <p:cNvSpPr>
            <a:spLocks noGrp="1"/>
          </p:cNvSpPr>
          <p:nvPr>
            <p:ph type="title"/>
          </p:nvPr>
        </p:nvSpPr>
        <p:spPr>
          <a:xfrm>
            <a:off x="-1845447" y="0"/>
            <a:ext cx="10353762" cy="970450"/>
          </a:xfrm>
        </p:spPr>
        <p:txBody>
          <a:bodyPr/>
          <a:lstStyle/>
          <a:p>
            <a:r>
              <a:rPr kumimoji="1" lang="ja-JP" altLang="en-US" dirty="0"/>
              <a:t>スプリットオペレーター</a:t>
            </a:r>
            <a:r>
              <a:rPr lang="en-US" altLang="ja-JP" dirty="0"/>
              <a:t>(SO)</a:t>
            </a:r>
            <a:r>
              <a:rPr kumimoji="1" lang="ja-JP" altLang="en-US" dirty="0"/>
              <a:t>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8F87BCA-2B3C-BFCE-CB14-2FB461F5E66A}"/>
                  </a:ext>
                </a:extLst>
              </p:cNvPr>
              <p:cNvSpPr>
                <a:spLocks noGrp="1"/>
              </p:cNvSpPr>
              <p:nvPr>
                <p:ph idx="1"/>
              </p:nvPr>
            </p:nvSpPr>
            <p:spPr>
              <a:xfrm>
                <a:off x="913795" y="970451"/>
                <a:ext cx="10353762" cy="4820750"/>
              </a:xfrm>
            </p:spPr>
            <p:txBody>
              <a:bodyPr>
                <a:normAutofit/>
              </a:bodyPr>
              <a:lstStyle/>
              <a:p>
                <a:pPr marL="36900" indent="0">
                  <a:buNone/>
                </a:pPr>
                <a:r>
                  <a:rPr lang="ja-JP" altLang="en-US" sz="2800" dirty="0">
                    <a:effectLst/>
                    <a:latin typeface="+mn-ea"/>
                    <a:cs typeface="Times New Roman" panose="02020603050405020304" pitchFamily="18" charset="0"/>
                  </a:rPr>
                  <a:t>量子研究において</a:t>
                </a:r>
                <a:r>
                  <a:rPr lang="en-US" altLang="ja-JP" sz="2800" dirty="0">
                    <a:effectLst/>
                    <a:latin typeface="+mn-ea"/>
                    <a:cs typeface="Times New Roman" panose="02020603050405020304" pitchFamily="18" charset="0"/>
                  </a:rPr>
                  <a:t>,</a:t>
                </a:r>
                <a:r>
                  <a:rPr lang="ja-JP" altLang="en-US" sz="2800" dirty="0">
                    <a:effectLst/>
                    <a:latin typeface="+mn-ea"/>
                    <a:cs typeface="Times New Roman" panose="02020603050405020304" pitchFamily="18" charset="0"/>
                  </a:rPr>
                  <a:t>特に非線形のシュレディンガー方程式を扱う際に広く使われている手法</a:t>
                </a:r>
                <a:endParaRPr lang="en-US" altLang="ja-JP" sz="2800" dirty="0">
                  <a:effectLst/>
                  <a:latin typeface="+mn-ea"/>
                  <a:cs typeface="Times New Roman" panose="02020603050405020304" pitchFamily="18" charset="0"/>
                </a:endParaRPr>
              </a:p>
              <a:p>
                <a:pPr marL="36900" indent="0">
                  <a:buNone/>
                </a:pPr>
                <a:endParaRPr lang="en-US" altLang="ja-JP" sz="2400" dirty="0">
                  <a:effectLst/>
                  <a:latin typeface="+mn-ea"/>
                  <a:cs typeface="Times New Roman" panose="02020603050405020304" pitchFamily="18" charset="0"/>
                </a:endParaRPr>
              </a:p>
              <a:p>
                <a:pPr marL="36900" indent="0">
                  <a:buNone/>
                </a:pPr>
                <a:r>
                  <a:rPr lang="ja-JP" altLang="en-US" sz="2600" dirty="0">
                    <a:effectLst/>
                    <a:latin typeface="+mn-ea"/>
                    <a:cs typeface="Times New Roman" panose="02020603050405020304" pitchFamily="18" charset="0"/>
                  </a:rPr>
                  <a:t>シュレディンガー方程式</a:t>
                </a:r>
                <a:endParaRPr lang="en-US" altLang="ja-JP" sz="2600" dirty="0">
                  <a:effectLst/>
                  <a:latin typeface="+mn-ea"/>
                  <a:cs typeface="Times New Roman" panose="02020603050405020304" pitchFamily="18" charset="0"/>
                </a:endParaRPr>
              </a:p>
              <a:p>
                <a:pPr marL="36900" indent="0">
                  <a:buNone/>
                </a:pPr>
                <a14:m>
                  <m:oMathPara xmlns:m="http://schemas.openxmlformats.org/officeDocument/2006/math">
                    <m:oMathParaPr>
                      <m:jc m:val="centerGroup"/>
                    </m:oMathParaPr>
                    <m:oMath xmlns:m="http://schemas.openxmlformats.org/officeDocument/2006/math">
                      <m:r>
                        <a:rPr lang="en-US" altLang="ja-JP" sz="2200" i="1" smtClean="0">
                          <a:effectLst/>
                          <a:latin typeface="Cambria Math" panose="02040503050406030204" pitchFamily="18" charset="0"/>
                          <a:ea typeface="游明朝" panose="02020400000000000000" pitchFamily="18" charset="-128"/>
                          <a:cs typeface="Times New Roman" panose="02020603050405020304" pitchFamily="18" charset="0"/>
                        </a:rPr>
                        <m:t>𝑖</m:t>
                      </m:r>
                      <m:r>
                        <a:rPr lang="en-US" altLang="ja-JP" sz="2200" i="1" smtClean="0">
                          <a:effectLst/>
                          <a:latin typeface="Cambria Math" panose="02040503050406030204" pitchFamily="18" charset="0"/>
                          <a:ea typeface="游明朝" panose="02020400000000000000" pitchFamily="18" charset="-128"/>
                          <a:cs typeface="Times New Roman" panose="02020603050405020304" pitchFamily="18" charset="0"/>
                        </a:rPr>
                        <m:t>ℏ</m:t>
                      </m:r>
                      <m:f>
                        <m:fPr>
                          <m:ctrlPr>
                            <a:rPr lang="ja-JP" altLang="ja-JP" sz="2600" i="1">
                              <a:effectLst/>
                              <a:latin typeface="Cambria Math" panose="02040503050406030204" pitchFamily="18" charset="0"/>
                              <a:ea typeface="Cambria Math" panose="02040503050406030204" pitchFamily="18" charset="0"/>
                            </a:rPr>
                          </m:ctrlPr>
                        </m:fPr>
                        <m:num>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2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600" i="1">
                                  <a:effectLst/>
                                  <a:latin typeface="Cambria Math" panose="02040503050406030204" pitchFamily="18" charset="0"/>
                                  <a:ea typeface="Cambria Math" panose="02040503050406030204" pitchFamily="18" charset="0"/>
                                </a:rPr>
                              </m:ctrlPr>
                            </m:dPr>
                            <m:e>
                              <m:r>
                                <a:rPr lang="en-US" altLang="ja-JP" sz="2200" b="1" i="1">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𝑡</m:t>
                              </m:r>
                            </m:e>
                          </m:d>
                        </m:num>
                        <m:den>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𝑡</m:t>
                          </m:r>
                        </m:den>
                      </m:f>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sz="2600" i="1">
                              <a:effectLst/>
                              <a:latin typeface="Cambria Math" panose="02040503050406030204" pitchFamily="18" charset="0"/>
                              <a:ea typeface="Cambria Math" panose="02040503050406030204" pitchFamily="18" charset="0"/>
                            </a:rPr>
                          </m:ctrlPr>
                        </m:dPr>
                        <m:e>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600" i="1">
                                  <a:effectLst/>
                                  <a:latin typeface="Cambria Math" panose="02040503050406030204" pitchFamily="18" charset="0"/>
                                  <a:ea typeface="Cambria Math" panose="02040503050406030204" pitchFamily="18" charset="0"/>
                                </a:rPr>
                              </m:ctrlPr>
                            </m:fPr>
                            <m:num>
                              <m:sSup>
                                <m:sSupPr>
                                  <m:ctrlPr>
                                    <a:rPr lang="ja-JP" altLang="ja-JP" sz="2600" i="1">
                                      <a:effectLst/>
                                      <a:latin typeface="Cambria Math" panose="02040503050406030204" pitchFamily="18" charset="0"/>
                                      <a:ea typeface="Cambria Math" panose="02040503050406030204" pitchFamily="18" charset="0"/>
                                    </a:rPr>
                                  </m:ctrlPr>
                                </m:sSupPr>
                                <m:e>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ℏ</m:t>
                                  </m:r>
                                </m:e>
                                <m:sup>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2</m:t>
                                  </m:r>
                                </m:sup>
                              </m:sSup>
                            </m:num>
                            <m:den>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𝑚</m:t>
                              </m:r>
                            </m:den>
                          </m:f>
                          <m:sSup>
                            <m:sSupPr>
                              <m:ctrlPr>
                                <a:rPr lang="ja-JP" altLang="ja-JP" sz="2600" i="1">
                                  <a:effectLst/>
                                  <a:latin typeface="Cambria Math" panose="02040503050406030204" pitchFamily="18" charset="0"/>
                                  <a:ea typeface="Cambria Math" panose="02040503050406030204" pitchFamily="18" charset="0"/>
                                </a:rPr>
                              </m:ctrlPr>
                            </m:sSupPr>
                            <m:e>
                              <m:r>
                                <m:rPr>
                                  <m:sty m:val="p"/>
                                </m:rPr>
                                <a:rPr lang="en-US" altLang="ja-JP" sz="2200">
                                  <a:effectLst/>
                                  <a:latin typeface="Cambria Math" panose="02040503050406030204" pitchFamily="18" charset="0"/>
                                  <a:ea typeface="游明朝" panose="02020400000000000000" pitchFamily="18" charset="-128"/>
                                  <a:cs typeface="Times New Roman" panose="02020603050405020304" pitchFamily="18" charset="0"/>
                                </a:rPr>
                                <m:t>∇</m:t>
                              </m:r>
                            </m:e>
                            <m:sup>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𝑉</m:t>
                          </m:r>
                          <m:d>
                            <m:dPr>
                              <m:ctrlPr>
                                <a:rPr lang="ja-JP" altLang="ja-JP" sz="2600" i="1">
                                  <a:effectLst/>
                                  <a:latin typeface="Cambria Math" panose="02040503050406030204" pitchFamily="18" charset="0"/>
                                  <a:ea typeface="Cambria Math" panose="02040503050406030204" pitchFamily="18" charset="0"/>
                                </a:rPr>
                              </m:ctrlPr>
                            </m:dPr>
                            <m:e>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𝑟</m:t>
                              </m:r>
                            </m:e>
                          </m:d>
                        </m:e>
                      </m:d>
                      <m:r>
                        <m:rPr>
                          <m:sty m:val="p"/>
                        </m:rPr>
                        <a:rPr lang="en-US" altLang="ja-JP" sz="22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600" i="1">
                              <a:effectLst/>
                              <a:latin typeface="Cambria Math" panose="02040503050406030204" pitchFamily="18" charset="0"/>
                              <a:ea typeface="Cambria Math" panose="02040503050406030204" pitchFamily="18" charset="0"/>
                            </a:rPr>
                          </m:ctrlPr>
                        </m:dPr>
                        <m:e>
                          <m:r>
                            <a:rPr lang="en-US" altLang="ja-JP" sz="2200" b="1" i="1">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𝑡</m:t>
                          </m:r>
                        </m:e>
                      </m:d>
                      <m:r>
                        <a:rPr lang="ja-JP" altLang="en-US" sz="2200" i="1">
                          <a:effectLst/>
                          <a:latin typeface="Cambria Math" panose="02040503050406030204" pitchFamily="18" charset="0"/>
                          <a:ea typeface="游明朝" panose="02020400000000000000" pitchFamily="18" charset="-128"/>
                          <a:cs typeface="Times New Roman" panose="02020603050405020304" pitchFamily="18" charset="0"/>
                        </a:rPr>
                        <m:t>　</m:t>
                      </m:r>
                      <m:d>
                        <m:dPr>
                          <m:ctrlPr>
                            <a:rPr lang="ja-JP" altLang="ja-JP" sz="2600" i="1">
                              <a:effectLst/>
                              <a:latin typeface="Cambria Math" panose="02040503050406030204" pitchFamily="18" charset="0"/>
                              <a:ea typeface="Cambria Math" panose="02040503050406030204" pitchFamily="18" charset="0"/>
                            </a:rPr>
                          </m:ctrlPr>
                        </m:dPr>
                        <m:e>
                          <m:r>
                            <a:rPr lang="en-US" altLang="ja-JP" sz="2200" i="1">
                              <a:effectLst/>
                              <a:latin typeface="Cambria Math" panose="02040503050406030204" pitchFamily="18" charset="0"/>
                              <a:ea typeface="游明朝" panose="02020400000000000000" pitchFamily="18" charset="-128"/>
                              <a:cs typeface="Times New Roman" panose="02020603050405020304" pitchFamily="18" charset="0"/>
                            </a:rPr>
                            <m:t>1</m:t>
                          </m:r>
                        </m:e>
                      </m:d>
                    </m:oMath>
                  </m:oMathPara>
                </a14:m>
                <a:endParaRPr lang="en-US" altLang="ja-JP" sz="1800" dirty="0">
                  <a:effectLst/>
                  <a:ea typeface="游明朝" panose="02020400000000000000" pitchFamily="18" charset="-128"/>
                  <a:cs typeface="Times New Roman" panose="02020603050405020304" pitchFamily="18" charset="0"/>
                </a:endParaRPr>
              </a:p>
              <a:p>
                <a:pPr marL="36900" indent="0" algn="just">
                  <a:buNone/>
                </a:pPr>
                <a:r>
                  <a:rPr lang="ja-JP" altLang="en-US" sz="2600" dirty="0">
                    <a:effectLst/>
                    <a:latin typeface="+mn-ea"/>
                    <a:cs typeface="Times New Roman" panose="02020603050405020304" pitchFamily="18" charset="0"/>
                  </a:rPr>
                  <a:t>を考えるとき</a:t>
                </a:r>
                <a:r>
                  <a:rPr lang="en-US" altLang="ja-JP" sz="2600" dirty="0">
                    <a:effectLst/>
                    <a:latin typeface="+mn-ea"/>
                    <a:cs typeface="Times New Roman" panose="02020603050405020304" pitchFamily="18" charset="0"/>
                  </a:rPr>
                  <a:t>,</a:t>
                </a:r>
                <a:r>
                  <a:rPr lang="ja-JP" altLang="en-US" sz="2600" dirty="0">
                    <a:effectLst/>
                    <a:latin typeface="+mn-ea"/>
                    <a:cs typeface="Times New Roman" panose="02020603050405020304" pitchFamily="18" charset="0"/>
                  </a:rPr>
                  <a:t>ハミルトニアンを</a:t>
                </a:r>
                <a:r>
                  <a:rPr lang="ja-JP" altLang="en-US" sz="2600" kern="100" dirty="0">
                    <a:effectLst/>
                    <a:latin typeface="+mn-ea"/>
                    <a:cs typeface="Times New Roman" panose="02020603050405020304" pitchFamily="18" charset="0"/>
                  </a:rPr>
                  <a:t>位置</a:t>
                </a:r>
                <a:r>
                  <a:rPr lang="ja-JP" altLang="ja-JP" sz="2600" kern="100" dirty="0">
                    <a:effectLst/>
                    <a:latin typeface="+mn-ea"/>
                    <a:cs typeface="Times New Roman" panose="02020603050405020304" pitchFamily="18" charset="0"/>
                  </a:rPr>
                  <a:t>空間</a:t>
                </a:r>
                <a:r>
                  <a:rPr lang="ja-JP" altLang="en-US" sz="2600" kern="100" dirty="0">
                    <a:effectLst/>
                    <a:latin typeface="+mn-ea"/>
                    <a:cs typeface="Times New Roman" panose="02020603050405020304" pitchFamily="18" charset="0"/>
                  </a:rPr>
                  <a:t>成分</a:t>
                </a:r>
                <a:r>
                  <a:rPr lang="ja-JP" altLang="ja-JP" sz="2600" kern="100" dirty="0">
                    <a:effectLst/>
                    <a:latin typeface="+mn-ea"/>
                    <a:cs typeface="Times New Roman" panose="02020603050405020304" pitchFamily="18" charset="0"/>
                  </a:rPr>
                  <a:t>と運動量</a:t>
                </a:r>
                <a:r>
                  <a:rPr lang="ja-JP" altLang="en-US" sz="2600" kern="100" dirty="0">
                    <a:effectLst/>
                    <a:latin typeface="+mn-ea"/>
                    <a:cs typeface="Times New Roman" panose="02020603050405020304" pitchFamily="18" charset="0"/>
                  </a:rPr>
                  <a:t>空間成分</a:t>
                </a:r>
                <a:r>
                  <a:rPr lang="ja-JP" altLang="ja-JP" sz="2600" kern="100" dirty="0">
                    <a:effectLst/>
                    <a:latin typeface="+mn-ea"/>
                    <a:cs typeface="Times New Roman" panose="02020603050405020304" pitchFamily="18" charset="0"/>
                  </a:rPr>
                  <a:t>の</a:t>
                </a:r>
                <a:r>
                  <a:rPr lang="en-US" altLang="ja-JP" sz="2600" kern="100" dirty="0">
                    <a:effectLst/>
                    <a:latin typeface="+mn-ea"/>
                    <a:cs typeface="Times New Roman" panose="02020603050405020304" pitchFamily="18" charset="0"/>
                  </a:rPr>
                  <a:t>2</a:t>
                </a:r>
                <a:r>
                  <a:rPr lang="ja-JP" altLang="ja-JP" sz="2600" kern="100" dirty="0">
                    <a:effectLst/>
                    <a:latin typeface="+mn-ea"/>
                    <a:cs typeface="Times New Roman" panose="02020603050405020304" pitchFamily="18" charset="0"/>
                  </a:rPr>
                  <a:t>つに分割する</a:t>
                </a:r>
                <a:r>
                  <a:rPr lang="en-US" altLang="ja-JP" sz="2600" kern="100" dirty="0">
                    <a:effectLst/>
                    <a:latin typeface="+mn-ea"/>
                    <a:cs typeface="Times New Roman" panose="02020603050405020304" pitchFamily="18" charset="0"/>
                  </a:rPr>
                  <a:t>.</a:t>
                </a:r>
              </a:p>
              <a:p>
                <a:pPr marL="36900" indent="0" algn="just">
                  <a:buNone/>
                </a:pPr>
                <a:endParaRPr lang="ja-JP" altLang="ja-JP" kern="100" dirty="0">
                  <a:effectLst/>
                  <a:latin typeface="+mn-ea"/>
                  <a:cs typeface="Times New Roman" panose="02020603050405020304" pitchFamily="18" charset="0"/>
                </a:endParaRPr>
              </a:p>
              <a:p>
                <a:pPr marL="36900" indent="0" algn="ctr">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buNone/>
                </a:pPr>
                <a:endParaRPr lang="en-US" altLang="ja-JP" sz="1800" dirty="0">
                  <a:effectLst/>
                  <a:ea typeface="游明朝" panose="02020400000000000000" pitchFamily="18" charset="-128"/>
                  <a:cs typeface="Times New Roman" panose="02020603050405020304" pitchFamily="18" charset="0"/>
                </a:endParaRPr>
              </a:p>
              <a:p>
                <a:pPr marL="3690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38F87BCA-2B3C-BFCE-CB14-2FB461F5E66A}"/>
                  </a:ext>
                </a:extLst>
              </p:cNvPr>
              <p:cNvSpPr>
                <a:spLocks noGrp="1" noRot="1" noChangeAspect="1" noMove="1" noResize="1" noEditPoints="1" noAdjustHandles="1" noChangeArrowheads="1" noChangeShapeType="1" noTextEdit="1"/>
              </p:cNvSpPr>
              <p:nvPr>
                <p:ph idx="1"/>
              </p:nvPr>
            </p:nvSpPr>
            <p:spPr>
              <a:xfrm>
                <a:off x="913795" y="970451"/>
                <a:ext cx="10353762" cy="4820750"/>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7769544-754C-CD2D-D472-0A125ACAE981}"/>
              </a:ext>
            </a:extLst>
          </p:cNvPr>
          <p:cNvSpPr>
            <a:spLocks noGrp="1"/>
          </p:cNvSpPr>
          <p:nvPr>
            <p:ph type="sldNum" sz="quarter" idx="12"/>
          </p:nvPr>
        </p:nvSpPr>
        <p:spPr/>
        <p:txBody>
          <a:bodyPr/>
          <a:lstStyle/>
          <a:p>
            <a:fld id="{EB2BFE94-F69C-413F-BAD0-6C585BBA7220}" type="slidenum">
              <a:rPr kumimoji="1" lang="ja-JP" altLang="en-US" sz="2800" smtClean="0"/>
              <a:t>6</a:t>
            </a:fld>
            <a:endParaRPr kumimoji="1" lang="ja-JP" altLang="en-US" sz="2800" dirty="0"/>
          </a:p>
        </p:txBody>
      </p:sp>
    </p:spTree>
    <p:extLst>
      <p:ext uri="{BB962C8B-B14F-4D97-AF65-F5344CB8AC3E}">
        <p14:creationId xmlns:p14="http://schemas.microsoft.com/office/powerpoint/2010/main" val="401891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71A8885-8A6D-9212-13EF-1F171998097B}"/>
                  </a:ext>
                </a:extLst>
              </p:cNvPr>
              <p:cNvSpPr>
                <a:spLocks noGrp="1"/>
              </p:cNvSpPr>
              <p:nvPr>
                <p:ph idx="1"/>
              </p:nvPr>
            </p:nvSpPr>
            <p:spPr>
              <a:xfrm>
                <a:off x="913794" y="625642"/>
                <a:ext cx="10353762" cy="5759017"/>
              </a:xfrm>
            </p:spPr>
            <p:txBody>
              <a:bodyPr>
                <a:normAutofit/>
              </a:bodyPr>
              <a:lstStyle/>
              <a:p>
                <a:pPr algn="just"/>
                <a:r>
                  <a:rPr lang="ja-JP" altLang="ja-JP" sz="2400" kern="100" dirty="0">
                    <a:effectLst/>
                    <a:latin typeface="+mn-ea"/>
                    <a:cs typeface="Times New Roman" panose="02020603050405020304" pitchFamily="18" charset="0"/>
                  </a:rPr>
                  <a:t>一般解として次式を仮定する</a:t>
                </a:r>
                <a:r>
                  <a:rPr lang="en-US" altLang="ja-JP" sz="2400" kern="100" dirty="0">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just">
                  <a:buNone/>
                </a:pPr>
                <a14:m>
                  <m:oMathPara xmlns:m="http://schemas.openxmlformats.org/officeDocument/2006/math">
                    <m:oMathParaPr>
                      <m:jc m:val="centerGroup"/>
                    </m:oMathParaPr>
                    <m:oMath xmlns:m="http://schemas.openxmlformats.org/officeDocument/2006/math">
                      <m:eqArr>
                        <m:eqArr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ℏ</m:t>
                                      </m:r>
                                    </m:den>
                                  </m:f>
                                </m:sup>
                              </m:sSup>
                            </m:e>
                          </m:d>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𝑟</m:t>
                                              </m:r>
                                            </m:sub>
                                          </m:s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𝑘</m:t>
                                              </m:r>
                                            </m:sub>
                                          </m:sSub>
                                        </m:e>
                                      </m:d>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ℏ</m:t>
                                      </m:r>
                                    </m:den>
                                  </m:f>
                                </m:sup>
                              </m:sSup>
                            </m:e>
                          </m:d>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2</m:t>
                              </m:r>
                            </m:e>
                          </m:d>
                        </m:e>
                      </m:eqArr>
                    </m:oMath>
                  </m:oMathPara>
                </a14:m>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just">
                  <a:buNone/>
                </a:pPr>
                <a:r>
                  <a:rPr lang="ja-JP" altLang="ja-JP" sz="2400" dirty="0">
                    <a:effectLst/>
                    <a:latin typeface="+mn-ea"/>
                    <a:cs typeface="Times New Roman" panose="02020603050405020304" pitchFamily="18" charset="0"/>
                  </a:rPr>
                  <a:t>ベイカー・キャンドル・ハウスドルフの公式</a:t>
                </a:r>
                <a:r>
                  <a:rPr lang="ja-JP" altLang="en-US" sz="2400" dirty="0">
                    <a:effectLst/>
                    <a:latin typeface="+mn-ea"/>
                    <a:cs typeface="Times New Roman" panose="02020603050405020304" pitchFamily="18" charset="0"/>
                  </a:rPr>
                  <a:t>より</a:t>
                </a:r>
                <a:endParaRPr lang="en-US" altLang="ja-JP" sz="2400" dirty="0">
                  <a:effectLst/>
                  <a:latin typeface="+mn-ea"/>
                  <a:cs typeface="Times New Roman" panose="02020603050405020304" pitchFamily="18" charset="0"/>
                </a:endParaRPr>
              </a:p>
              <a:p>
                <a:pPr marL="36900" indent="0" algn="ctr">
                  <a:buNone/>
                </a:pPr>
                <a14:m>
                  <m:oMath xmlns:m="http://schemas.openxmlformats.org/officeDocument/2006/math">
                    <m:r>
                      <m:rPr>
                        <m:sty m:val="p"/>
                      </m:rPr>
                      <a:rPr lang="en-US" altLang="ja-JP" sz="2400" smtClean="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i="1">
                            <a:effectLst/>
                            <a:latin typeface="Cambria Math" panose="02040503050406030204" pitchFamily="18" charset="0"/>
                            <a:ea typeface="Cambria Math" panose="02040503050406030204" pitchFamily="18" charset="0"/>
                          </a:rPr>
                        </m:ctrlPr>
                      </m:dPr>
                      <m:e>
                        <m:r>
                          <a:rPr lang="en-US" altLang="ja-JP" sz="2400" b="1" i="1">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i="1">
                            <a:effectLst/>
                            <a:latin typeface="Cambria Math" panose="02040503050406030204" pitchFamily="18" charset="0"/>
                            <a:ea typeface="Cambria Math" panose="02040503050406030204" pitchFamily="18" charset="0"/>
                          </a:rPr>
                        </m:ctrlPr>
                      </m:dPr>
                      <m:e>
                        <m:sSup>
                          <m:sSupPr>
                            <m:ctrlPr>
                              <a:rPr lang="ja-JP" altLang="ja-JP"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i="1">
                                        <a:effectLst/>
                                        <a:latin typeface="Cambria Math" panose="02040503050406030204" pitchFamily="18" charset="0"/>
                                        <a:ea typeface="Cambria Math" panose="02040503050406030204" pitchFamily="18" charset="0"/>
                                      </a:rPr>
                                    </m:ctrlPr>
                                  </m:sSubPr>
                                  <m:e>
                                    <m:acc>
                                      <m:accPr>
                                        <m:chr m:val="̂"/>
                                        <m:ctrlPr>
                                          <a:rPr lang="ja-JP" altLang="ja-JP" i="1">
                                            <a:effectLst/>
                                            <a:latin typeface="Cambria Math" panose="02040503050406030204" pitchFamily="18" charset="0"/>
                                            <a:ea typeface="Cambria Math" panose="02040503050406030204" pitchFamily="18" charset="0"/>
                                          </a:rPr>
                                        </m:ctrlPr>
                                      </m:acc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𝑟</m:t>
                                    </m:r>
                                  </m:sub>
                                </m:sSub>
                                <m:r>
                                  <m:rPr>
                                    <m:sty m:val="p"/>
                                  </m:rP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ℏ</m:t>
                                </m:r>
                              </m:den>
                            </m:f>
                          </m:sup>
                        </m:sSup>
                        <m:sSup>
                          <m:sSupPr>
                            <m:ctrlPr>
                              <a:rPr lang="ja-JP" altLang="ja-JP"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i="1">
                                        <a:effectLst/>
                                        <a:latin typeface="Cambria Math" panose="02040503050406030204" pitchFamily="18" charset="0"/>
                                        <a:ea typeface="Cambria Math" panose="02040503050406030204" pitchFamily="18" charset="0"/>
                                      </a:rPr>
                                    </m:ctrlPr>
                                  </m:sSubPr>
                                  <m:e>
                                    <m:acc>
                                      <m:accPr>
                                        <m:chr m:val="̂"/>
                                        <m:ctrlPr>
                                          <a:rPr lang="ja-JP" altLang="ja-JP" i="1">
                                            <a:effectLst/>
                                            <a:latin typeface="Cambria Math" panose="02040503050406030204" pitchFamily="18" charset="0"/>
                                            <a:ea typeface="Cambria Math" panose="02040503050406030204" pitchFamily="18" charset="0"/>
                                          </a:rPr>
                                        </m:ctrlPr>
                                      </m:acc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𝑘</m:t>
                                    </m:r>
                                  </m:sub>
                                </m:sSub>
                                <m:r>
                                  <m:rPr>
                                    <m:sty m:val="p"/>
                                  </m:rP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ℏ</m:t>
                                </m:r>
                              </m:den>
                            </m:f>
                          </m:sup>
                        </m:sSup>
                        <m:sSup>
                          <m:sSupPr>
                            <m:ctrlPr>
                              <a:rPr lang="ja-JP" altLang="ja-JP"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d>
                                  <m:dPr>
                                    <m:begChr m:val="["/>
                                    <m:endChr m:val="]"/>
                                    <m:ctrlPr>
                                      <a:rPr lang="ja-JP" altLang="ja-JP" i="1">
                                        <a:effectLst/>
                                        <a:latin typeface="Cambria Math" panose="02040503050406030204" pitchFamily="18" charset="0"/>
                                        <a:ea typeface="Cambria Math" panose="02040503050406030204" pitchFamily="18" charset="0"/>
                                      </a:rPr>
                                    </m:ctrlPr>
                                  </m:d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i="1">
                                            <a:effectLst/>
                                            <a:latin typeface="Cambria Math" panose="02040503050406030204" pitchFamily="18" charset="0"/>
                                            <a:ea typeface="Cambria Math" panose="02040503050406030204" pitchFamily="18" charset="0"/>
                                          </a:rPr>
                                        </m:ctrlPr>
                                      </m:sSubPr>
                                      <m:e>
                                        <m:acc>
                                          <m:accPr>
                                            <m:chr m:val="̂"/>
                                            <m:ctrlPr>
                                              <a:rPr lang="ja-JP" altLang="ja-JP" i="1">
                                                <a:effectLst/>
                                                <a:latin typeface="Cambria Math" panose="02040503050406030204" pitchFamily="18" charset="0"/>
                                                <a:ea typeface="Cambria Math" panose="02040503050406030204" pitchFamily="18" charset="0"/>
                                              </a:rPr>
                                            </m:ctrlPr>
                                          </m:acc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𝑟</m:t>
                                        </m:r>
                                      </m:sub>
                                    </m:s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i="1">
                                            <a:effectLst/>
                                            <a:latin typeface="Cambria Math" panose="02040503050406030204" pitchFamily="18" charset="0"/>
                                            <a:ea typeface="Cambria Math" panose="02040503050406030204" pitchFamily="18" charset="0"/>
                                          </a:rPr>
                                        </m:ctrlPr>
                                      </m:sSubPr>
                                      <m:e>
                                        <m:acc>
                                          <m:accPr>
                                            <m:chr m:val="̂"/>
                                            <m:ctrlPr>
                                              <a:rPr lang="ja-JP" altLang="ja-JP" i="1">
                                                <a:effectLst/>
                                                <a:latin typeface="Cambria Math" panose="02040503050406030204" pitchFamily="18" charset="0"/>
                                                <a:ea typeface="Cambria Math" panose="02040503050406030204" pitchFamily="18" charset="0"/>
                                              </a:rPr>
                                            </m:ctrlPr>
                                          </m:acc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𝑘</m:t>
                                        </m:r>
                                      </m:sub>
                                    </m:sSub>
                                  </m:e>
                                </m:d>
                                <m:sSup>
                                  <m:sSupPr>
                                    <m:ctrlPr>
                                      <a:rPr lang="ja-JP" altLang="ja-JP" i="1">
                                        <a:effectLst/>
                                        <a:latin typeface="Cambria Math" panose="02040503050406030204" pitchFamily="18" charset="0"/>
                                        <a:ea typeface="Cambria Math" panose="02040503050406030204" pitchFamily="18" charset="0"/>
                                      </a:rPr>
                                    </m:ctrlPr>
                                  </m:sSupPr>
                                  <m:e>
                                    <m:r>
                                      <m:rPr>
                                        <m:sty m:val="p"/>
                                      </m:rPr>
                                      <a:rPr lang="en-US" altLang="ja-JP" i="1">
                                        <a:effectLst/>
                                        <a:latin typeface="Cambria Math" panose="02040503050406030204" pitchFamily="18" charset="0"/>
                                        <a:ea typeface="Cambria Math" panose="02040503050406030204" pitchFamily="18" charset="0"/>
                                      </a:rPr>
                                      <m:t>Δ</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e>
                                  <m:sup>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2</m:t>
                                    </m:r>
                                  </m:sup>
                                </m:sSup>
                              </m:num>
                              <m:den>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2</m:t>
                                </m:r>
                              </m:den>
                            </m:f>
                          </m:sup>
                        </m:sSup>
                      </m:e>
                    </m:d>
                    <m:r>
                      <m:rPr>
                        <m:sty m:val="p"/>
                      </m:rPr>
                      <a:rPr lang="en-US" altLang="ja-JP" sz="24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i="1">
                            <a:effectLst/>
                            <a:latin typeface="Cambria Math" panose="02040503050406030204" pitchFamily="18" charset="0"/>
                            <a:ea typeface="Cambria Math" panose="02040503050406030204" pitchFamily="18" charset="0"/>
                          </a:rPr>
                        </m:ctrlPr>
                      </m:dPr>
                      <m:e>
                        <m:r>
                          <a:rPr lang="en-US" altLang="ja-JP" sz="2400" b="1" i="1">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en-US" sz="2400" i="1" smtClean="0">
                        <a:effectLst/>
                        <a:latin typeface="Cambria Math" panose="02040503050406030204" pitchFamily="18" charset="0"/>
                        <a:ea typeface="游明朝" panose="02020400000000000000" pitchFamily="18" charset="-128"/>
                        <a:cs typeface="Times New Roman" panose="02020603050405020304" pitchFamily="18" charset="0"/>
                      </a:rPr>
                      <m:t>𝒪</m:t>
                    </m:r>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l-GR" altLang="ja-JP" sz="2400" b="0" i="1" smtClean="0">
                        <a:effectLst/>
                        <a:latin typeface="Cambria Math" panose="02040503050406030204" pitchFamily="18" charset="0"/>
                        <a:ea typeface="Cambria Math" panose="02040503050406030204" pitchFamily="18" charset="0"/>
                        <a:cs typeface="Times New Roman" panose="02020603050405020304" pitchFamily="18" charset="0"/>
                      </a:rPr>
                      <m:t>Δ</m:t>
                    </m:r>
                    <m:sSup>
                      <m:sSupPr>
                        <m:ctrlP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𝑡</m:t>
                        </m:r>
                      </m:e>
                      <m:sup>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2400" b="0" i="1" smtClean="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2400" i="1" dirty="0">
                    <a:effectLst/>
                    <a:latin typeface="Cambria Math" panose="02040503050406030204" pitchFamily="18" charset="0"/>
                    <a:ea typeface="游明朝" panose="02020400000000000000" pitchFamily="18" charset="-128"/>
                    <a:cs typeface="Times New Roman" panose="02020603050405020304" pitchFamily="18" charset="0"/>
                  </a:rPr>
                  <a:t> </a:t>
                </a:r>
                <a:r>
                  <a:rPr lang="en-US" altLang="ja-JP" sz="2400" dirty="0">
                    <a:effectLst/>
                    <a:latin typeface="Cambria Math" panose="02040503050406030204" pitchFamily="18" charset="0"/>
                    <a:ea typeface="游明朝" panose="02020400000000000000" pitchFamily="18" charset="-128"/>
                    <a:cs typeface="Times New Roman" panose="02020603050405020304" pitchFamily="18" charset="0"/>
                  </a:rPr>
                  <a:t>(3)</a:t>
                </a:r>
              </a:p>
              <a:p>
                <a:pPr marL="36900" indent="0" algn="just">
                  <a:buNone/>
                </a:pPr>
                <a:r>
                  <a:rPr lang="ja-JP" altLang="en-US" sz="2400" kern="100" dirty="0">
                    <a:effectLst/>
                    <a:latin typeface="+mn-ea"/>
                    <a:cs typeface="Times New Roman" panose="02020603050405020304" pitchFamily="18" charset="0"/>
                  </a:rPr>
                  <a:t>を得られる</a:t>
                </a:r>
                <a:r>
                  <a:rPr lang="en-US" altLang="ja-JP" sz="2400" kern="100" dirty="0">
                    <a:effectLst/>
                    <a:latin typeface="+mn-ea"/>
                    <a:cs typeface="Times New Roman" panose="02020603050405020304" pitchFamily="18" charset="0"/>
                  </a:rPr>
                  <a:t>.</a:t>
                </a:r>
                <a:r>
                  <a:rPr lang="ja-JP" altLang="en-US" sz="2400" kern="100" dirty="0">
                    <a:effectLst/>
                    <a:latin typeface="+mn-ea"/>
                    <a:cs typeface="Times New Roman" panose="02020603050405020304" pitchFamily="18" charset="0"/>
                  </a:rPr>
                  <a:t>これにより</a:t>
                </a:r>
                <a:r>
                  <a:rPr lang="en-US" altLang="ja-JP" sz="2400" kern="100" dirty="0">
                    <a:effectLst/>
                    <a:latin typeface="+mn-ea"/>
                    <a:cs typeface="Times New Roman" panose="02020603050405020304" pitchFamily="18" charset="0"/>
                  </a:rPr>
                  <a:t>,Δt</a:t>
                </a:r>
                <a:r>
                  <a:rPr lang="ja-JP" altLang="en-US" sz="2400" kern="100" dirty="0">
                    <a:effectLst/>
                    <a:latin typeface="+mn-ea"/>
                    <a:cs typeface="Times New Roman" panose="02020603050405020304" pitchFamily="18" charset="0"/>
                  </a:rPr>
                  <a:t>の二乗の誤差が生じる。誤差を小さくするために</a:t>
                </a:r>
                <a:r>
                  <a:rPr lang="ja-JP" altLang="ja-JP" sz="2400" kern="100" dirty="0">
                    <a:effectLst/>
                    <a:latin typeface="+mn-ea"/>
                    <a:cs typeface="Times New Roman" panose="02020603050405020304" pitchFamily="18" charset="0"/>
                  </a:rPr>
                  <a:t>位置空間で計算する項を</a:t>
                </a:r>
                <a:r>
                  <a:rPr lang="en-US" altLang="ja-JP" sz="2400" kern="100" dirty="0">
                    <a:effectLst/>
                    <a:latin typeface="+mn-ea"/>
                    <a:cs typeface="Times New Roman" panose="02020603050405020304" pitchFamily="18" charset="0"/>
                  </a:rPr>
                  <a:t>2</a:t>
                </a:r>
                <a:r>
                  <a:rPr lang="ja-JP" altLang="ja-JP" sz="2400" kern="100" dirty="0">
                    <a:effectLst/>
                    <a:latin typeface="+mn-ea"/>
                    <a:cs typeface="Times New Roman" panose="02020603050405020304" pitchFamily="18" charset="0"/>
                  </a:rPr>
                  <a:t>つに分割する</a:t>
                </a:r>
                <a:r>
                  <a:rPr lang="en-US" altLang="ja-JP" sz="2400" kern="100" dirty="0">
                    <a:effectLst/>
                    <a:latin typeface="+mn-ea"/>
                    <a:cs typeface="Times New Roman" panose="02020603050405020304" pitchFamily="18" charset="0"/>
                  </a:rPr>
                  <a:t>Strang Splitting</a:t>
                </a:r>
                <a:r>
                  <a:rPr lang="ja-JP" altLang="ja-JP" sz="2400" kern="100" dirty="0">
                    <a:effectLst/>
                    <a:latin typeface="+mn-ea"/>
                    <a:cs typeface="Times New Roman" panose="02020603050405020304" pitchFamily="18" charset="0"/>
                  </a:rPr>
                  <a:t>と呼ばれる過程を用いて次式のように変形する</a:t>
                </a:r>
                <a:r>
                  <a:rPr lang="en-US" altLang="ja-JP" sz="2400" kern="100" dirty="0">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ctr">
                  <a:buNone/>
                </a:pPr>
                <a14:m>
                  <m:oMathPara xmlns:m="http://schemas.openxmlformats.org/officeDocument/2006/math">
                    <m:oMathParaPr>
                      <m:jc m:val="centerGroup"/>
                    </m:oMathParaPr>
                    <m:oMath xmlns:m="http://schemas.openxmlformats.org/officeDocument/2006/math">
                      <m:eqArr>
                        <m:eqArr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d>
                            <m:dPr>
                              <m:begChr m:val="["/>
                              <m:end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𝑟</m:t>
                                          </m:r>
                                        </m:sub>
                                      </m:sSub>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2ℏ</m:t>
                                      </m:r>
                                    </m:den>
                                  </m:f>
                                </m:sup>
                              </m:sSup>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𝑘</m:t>
                                          </m:r>
                                        </m:sub>
                                      </m:sSub>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ℏ</m:t>
                                      </m:r>
                                    </m:den>
                                  </m:f>
                                </m:sup>
                              </m:sSup>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𝐻</m:t>
                                              </m:r>
                                            </m:e>
                                          </m:acc>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𝑟</m:t>
                                          </m:r>
                                        </m:sub>
                                      </m:sSub>
                                      <m:r>
                                        <m:rPr>
                                          <m:sty m:val="p"/>
                                        </m:rP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Δ</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2ℏ</m:t>
                                      </m:r>
                                    </m:den>
                                  </m:f>
                                </m:sup>
                              </m:sSup>
                            </m:e>
                          </m:d>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en-US" sz="2400" i="1" kern="100" smtClean="0">
                              <a:effectLst/>
                              <a:latin typeface="Cambria Math" panose="02040503050406030204" pitchFamily="18" charset="0"/>
                              <a:ea typeface="Cambria Math" panose="02040503050406030204" pitchFamily="18" charset="0"/>
                              <a:cs typeface="Times New Roman" panose="02020603050405020304" pitchFamily="18" charset="0"/>
                            </a:rPr>
                            <m:t>𝒪</m:t>
                          </m:r>
                          <m:d>
                            <m:dPr>
                              <m:ctrlP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l-GR"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Δ</m:t>
                              </m:r>
                              <m:sSup>
                                <m:sSupPr>
                                  <m:ctrlPr>
                                    <a:rPr lang="el-GR"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𝑡</m:t>
                                  </m:r>
                                </m:e>
                                <m:sup>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   (4)</m:t>
                          </m:r>
                        </m:e>
                      </m:eqArr>
                    </m:oMath>
                  </m:oMathPara>
                </a14:m>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ctr">
                  <a:buNone/>
                </a:pPr>
                <a:r>
                  <a:rPr lang="ja-JP" altLang="en-US" sz="2400" kern="100" dirty="0">
                    <a:effectLst/>
                    <a:latin typeface="+mn-ea"/>
                    <a:cs typeface="Times New Roman" panose="02020603050405020304" pitchFamily="18" charset="0"/>
                  </a:rPr>
                  <a:t>これに高速フーリエ変換を使い</a:t>
                </a:r>
                <a:r>
                  <a:rPr lang="en-US" altLang="ja-JP" sz="2400" kern="100" dirty="0">
                    <a:effectLst/>
                    <a:latin typeface="+mn-ea"/>
                    <a:cs typeface="Times New Roman" panose="02020603050405020304" pitchFamily="18" charset="0"/>
                  </a:rPr>
                  <a:t>,</a:t>
                </a:r>
                <a:r>
                  <a:rPr lang="ja-JP" altLang="en-US" sz="2400" kern="100" dirty="0">
                    <a:effectLst/>
                    <a:latin typeface="+mn-ea"/>
                    <a:cs typeface="Times New Roman" panose="02020603050405020304" pitchFamily="18" charset="0"/>
                  </a:rPr>
                  <a:t>計算する</a:t>
                </a:r>
                <a:r>
                  <a:rPr lang="en-US" altLang="ja-JP" sz="2400" kern="100" dirty="0">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marL="36900"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71A8885-8A6D-9212-13EF-1F171998097B}"/>
                  </a:ext>
                </a:extLst>
              </p:cNvPr>
              <p:cNvSpPr>
                <a:spLocks noGrp="1" noRot="1" noChangeAspect="1" noMove="1" noResize="1" noEditPoints="1" noAdjustHandles="1" noChangeArrowheads="1" noChangeShapeType="1" noTextEdit="1"/>
              </p:cNvSpPr>
              <p:nvPr>
                <p:ph idx="1"/>
              </p:nvPr>
            </p:nvSpPr>
            <p:spPr>
              <a:xfrm>
                <a:off x="913794" y="625642"/>
                <a:ext cx="10353762" cy="5759017"/>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112929D-D240-1A4C-109C-0AFD307AEE93}"/>
              </a:ext>
            </a:extLst>
          </p:cNvPr>
          <p:cNvSpPr>
            <a:spLocks noGrp="1"/>
          </p:cNvSpPr>
          <p:nvPr>
            <p:ph type="sldNum" sz="quarter" idx="12"/>
          </p:nvPr>
        </p:nvSpPr>
        <p:spPr/>
        <p:txBody>
          <a:bodyPr/>
          <a:lstStyle/>
          <a:p>
            <a:fld id="{EB2BFE94-F69C-413F-BAD0-6C585BBA7220}" type="slidenum">
              <a:rPr kumimoji="1" lang="ja-JP" altLang="en-US" sz="2800" smtClean="0"/>
              <a:t>7</a:t>
            </a:fld>
            <a:endParaRPr kumimoji="1" lang="ja-JP" altLang="en-US" sz="2800" dirty="0"/>
          </a:p>
        </p:txBody>
      </p:sp>
    </p:spTree>
    <p:extLst>
      <p:ext uri="{BB962C8B-B14F-4D97-AF65-F5344CB8AC3E}">
        <p14:creationId xmlns:p14="http://schemas.microsoft.com/office/powerpoint/2010/main" val="386547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DFB5A3-BF7D-C3AD-BB3F-57F68B19FF50}"/>
              </a:ext>
            </a:extLst>
          </p:cNvPr>
          <p:cNvSpPr>
            <a:spLocks noGrp="1"/>
          </p:cNvSpPr>
          <p:nvPr>
            <p:ph type="title"/>
          </p:nvPr>
        </p:nvSpPr>
        <p:spPr/>
        <p:txBody>
          <a:bodyPr/>
          <a:lstStyle/>
          <a:p>
            <a:r>
              <a:rPr kumimoji="1" lang="ja-JP" altLang="en-US" dirty="0"/>
              <a:t>アダムス・バッシュフォース</a:t>
            </a:r>
            <a:r>
              <a:rPr kumimoji="1" lang="en-US" altLang="ja-JP" dirty="0"/>
              <a:t>(AB)</a:t>
            </a:r>
            <a:r>
              <a:rPr kumimoji="1" lang="ja-JP" altLang="en-US" dirty="0"/>
              <a:t>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59DD4FB-15F8-7430-4481-8621E0B0BC0F}"/>
                  </a:ext>
                </a:extLst>
              </p:cNvPr>
              <p:cNvSpPr>
                <a:spLocks noGrp="1"/>
              </p:cNvSpPr>
              <p:nvPr>
                <p:ph idx="1"/>
              </p:nvPr>
            </p:nvSpPr>
            <p:spPr>
              <a:xfrm>
                <a:off x="913795" y="1732448"/>
                <a:ext cx="10353762" cy="4908983"/>
              </a:xfrm>
            </p:spPr>
            <p:txBody>
              <a:bodyPr>
                <a:normAutofit/>
              </a:bodyPr>
              <a:lstStyle/>
              <a:p>
                <a:pPr algn="just"/>
                <a:r>
                  <a:rPr lang="ja-JP" altLang="en-US" sz="2800" kern="100" dirty="0">
                    <a:effectLst/>
                    <a:latin typeface="+mn-ea"/>
                    <a:cs typeface="Times New Roman" panose="02020603050405020304" pitchFamily="18" charset="0"/>
                  </a:rPr>
                  <a:t>アダムス・バッシュフォース法は次式で与えられる</a:t>
                </a:r>
                <a:r>
                  <a:rPr lang="en-US" altLang="ja-JP" sz="2800" kern="100" dirty="0">
                    <a:effectLst/>
                    <a:latin typeface="+mn-ea"/>
                    <a:cs typeface="Times New Roman" panose="02020603050405020304" pitchFamily="18" charset="0"/>
                  </a:rPr>
                  <a:t>.</a:t>
                </a:r>
              </a:p>
              <a:p>
                <a:pPr marL="36900" indent="0" algn="ctr">
                  <a:buNone/>
                </a:pPr>
                <a14:m>
                  <m:oMath xmlns:m="http://schemas.openxmlformats.org/officeDocument/2006/math">
                    <m:eqArr>
                      <m:eqArrPr>
                        <m:ctrlPr>
                          <a:rPr lang="ja-JP" altLang="ja-JP" sz="2800" i="1" kern="100" smtClean="0">
                            <a:effectLst/>
                            <a:latin typeface="Cambria Math" panose="02040503050406030204" pitchFamily="18" charset="0"/>
                            <a:cs typeface="Times New Roman" panose="02020603050405020304" pitchFamily="18" charset="0"/>
                          </a:rPr>
                        </m:ctrlPr>
                      </m:eqArrPr>
                      <m:e>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sub>
                        </m:sSub>
                        <m:r>
                          <a:rPr lang="en-US" altLang="ja-JP" sz="2800" i="1" kern="100">
                            <a:effectLst/>
                            <a:latin typeface="Cambria Math" panose="02040503050406030204" pitchFamily="18" charset="0"/>
                            <a:cs typeface="Times New Roman" panose="02020603050405020304" pitchFamily="18" charset="0"/>
                          </a:rPr>
                          <m:t>+</m:t>
                        </m:r>
                        <m:nary>
                          <m:naryPr>
                            <m:limLoc m:val="subSup"/>
                            <m:ctrlPr>
                              <a:rPr lang="ja-JP" altLang="ja-JP" sz="2800" i="1" kern="100">
                                <a:effectLst/>
                                <a:latin typeface="Cambria Math" panose="02040503050406030204" pitchFamily="18" charset="0"/>
                                <a:cs typeface="Times New Roman" panose="02020603050405020304" pitchFamily="18" charset="0"/>
                              </a:rPr>
                            </m:ctrlPr>
                          </m:naryPr>
                          <m:sub>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sub>
                            </m:sSub>
                          </m:sub>
                          <m:sup>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sup>
                          <m:e>
                            <m:r>
                              <a:rPr lang="en-US" altLang="ja-JP" sz="2800" i="1" kern="100">
                                <a:effectLst/>
                                <a:latin typeface="Cambria Math" panose="02040503050406030204" pitchFamily="18" charset="0"/>
                                <a:cs typeface="Times New Roman" panose="02020603050405020304" pitchFamily="18" charset="0"/>
                              </a:rPr>
                              <m:t>𝑓</m:t>
                            </m:r>
                            <m:d>
                              <m:dPr>
                                <m:ctrlPr>
                                  <a:rPr lang="ja-JP" altLang="ja-JP" sz="2800" i="1" kern="100">
                                    <a:effectLst/>
                                    <a:latin typeface="Cambria Math" panose="02040503050406030204" pitchFamily="18" charset="0"/>
                                    <a:cs typeface="Times New Roman" panose="02020603050405020304" pitchFamily="18" charset="0"/>
                                  </a:rPr>
                                </m:ctrlPr>
                              </m:dPr>
                              <m:e>
                                <m:r>
                                  <a:rPr lang="en-US" altLang="ja-JP" sz="2800" i="1" kern="100">
                                    <a:effectLst/>
                                    <a:latin typeface="Cambria Math" panose="02040503050406030204" pitchFamily="18" charset="0"/>
                                    <a:cs typeface="Times New Roman" panose="02020603050405020304" pitchFamily="18" charset="0"/>
                                  </a:rPr>
                                  <m:t>𝑦</m:t>
                                </m:r>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e>
                            </m:d>
                            <m:r>
                              <a:rPr lang="en-US" altLang="ja-JP" sz="2800" i="1" kern="100">
                                <a:effectLst/>
                                <a:latin typeface="Cambria Math" panose="02040503050406030204" pitchFamily="18" charset="0"/>
                                <a:cs typeface="Times New Roman" panose="02020603050405020304" pitchFamily="18" charset="0"/>
                              </a:rPr>
                              <m:t>𝑑𝑡</m:t>
                            </m:r>
                          </m:e>
                        </m:nary>
                      </m:e>
                    </m:eqArr>
                  </m:oMath>
                </a14:m>
                <a:r>
                  <a:rPr lang="en-US" altLang="ja-JP" sz="2800" kern="100" dirty="0">
                    <a:effectLst/>
                    <a:latin typeface="+mn-ea"/>
                    <a:cs typeface="Times New Roman" panose="02020603050405020304" pitchFamily="18" charset="0"/>
                  </a:rPr>
                  <a:t>  (5)</a:t>
                </a:r>
                <a:endParaRPr lang="ja-JP" altLang="ja-JP" sz="2800" kern="100" dirty="0">
                  <a:effectLst/>
                  <a:latin typeface="+mn-ea"/>
                  <a:cs typeface="Times New Roman" panose="02020603050405020304" pitchFamily="18" charset="0"/>
                </a:endParaRPr>
              </a:p>
              <a:p>
                <a:pPr marL="36900" indent="0" algn="ctr">
                  <a:buNone/>
                </a:pPr>
                <a14:m>
                  <m:oMath xmlns:m="http://schemas.openxmlformats.org/officeDocument/2006/math">
                    <m:eqArr>
                      <m:eqArrPr>
                        <m:ctrlPr>
                          <a:rPr lang="ja-JP" altLang="ja-JP" sz="2800" i="1" kern="100">
                            <a:effectLst/>
                            <a:latin typeface="Cambria Math" panose="02040503050406030204" pitchFamily="18" charset="0"/>
                            <a:cs typeface="Times New Roman" panose="02020603050405020304" pitchFamily="18" charset="0"/>
                          </a:rPr>
                        </m:ctrlPr>
                      </m:eqArrPr>
                      <m:e>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sub>
                        </m:sSub>
                        <m:r>
                          <a:rPr lang="en-US" altLang="ja-JP" sz="2800" i="1" kern="100">
                            <a:effectLst/>
                            <a:latin typeface="Cambria Math" panose="02040503050406030204" pitchFamily="18" charset="0"/>
                            <a:cs typeface="Times New Roman" panose="02020603050405020304" pitchFamily="18" charset="0"/>
                          </a:rPr>
                          <m:t>+</m:t>
                        </m:r>
                        <m:f>
                          <m:fPr>
                            <m:ctrlPr>
                              <a:rPr lang="ja-JP" altLang="ja-JP" sz="2800" i="1" kern="100">
                                <a:effectLst/>
                                <a:latin typeface="Cambria Math" panose="02040503050406030204" pitchFamily="18" charset="0"/>
                                <a:cs typeface="Times New Roman" panose="02020603050405020304" pitchFamily="18" charset="0"/>
                              </a:rPr>
                            </m:ctrlPr>
                          </m:fPr>
                          <m:num>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num>
                          <m:den>
                            <m:r>
                              <a:rPr lang="en-US" altLang="ja-JP" sz="2800" i="1" kern="100">
                                <a:effectLst/>
                                <a:latin typeface="Cambria Math" panose="02040503050406030204" pitchFamily="18" charset="0"/>
                                <a:cs typeface="Times New Roman" panose="02020603050405020304" pitchFamily="18" charset="0"/>
                              </a:rPr>
                              <m:t>2</m:t>
                            </m:r>
                          </m:den>
                        </m:f>
                        <m:d>
                          <m:dPr>
                            <m:begChr m:val="["/>
                            <m:endChr m:val="]"/>
                            <m:ctrlPr>
                              <a:rPr lang="ja-JP" altLang="ja-JP" sz="2800" i="1" kern="100">
                                <a:effectLst/>
                                <a:latin typeface="Cambria Math" panose="02040503050406030204" pitchFamily="18" charset="0"/>
                                <a:cs typeface="Times New Roman" panose="02020603050405020304" pitchFamily="18" charset="0"/>
                              </a:rPr>
                            </m:ctrlPr>
                          </m:dPr>
                          <m:e>
                            <m:r>
                              <a:rPr lang="en-US" altLang="ja-JP" sz="2800" i="1" kern="100">
                                <a:effectLst/>
                                <a:latin typeface="Cambria Math" panose="02040503050406030204" pitchFamily="18" charset="0"/>
                                <a:cs typeface="Times New Roman" panose="02020603050405020304" pitchFamily="18" charset="0"/>
                              </a:rPr>
                              <m:t>3</m:t>
                            </m:r>
                            <m:r>
                              <a:rPr lang="en-US" altLang="ja-JP" sz="2800" i="1" kern="100">
                                <a:effectLst/>
                                <a:latin typeface="Cambria Math" panose="02040503050406030204" pitchFamily="18" charset="0"/>
                                <a:cs typeface="Times New Roman" panose="02020603050405020304" pitchFamily="18" charset="0"/>
                              </a:rPr>
                              <m:t>𝑓</m:t>
                            </m:r>
                            <m:d>
                              <m:dPr>
                                <m:ctrlPr>
                                  <a:rPr lang="ja-JP" altLang="ja-JP" sz="2800" i="1" kern="100">
                                    <a:effectLst/>
                                    <a:latin typeface="Cambria Math" panose="02040503050406030204" pitchFamily="18" charset="0"/>
                                    <a:cs typeface="Times New Roman" panose="02020603050405020304" pitchFamily="18" charset="0"/>
                                  </a:rPr>
                                </m:ctrlPr>
                              </m:dPr>
                              <m:e>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sub>
                                </m:sSub>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sub>
                                </m:sSub>
                              </m:e>
                            </m:d>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𝑓</m:t>
                            </m:r>
                            <m:d>
                              <m:dPr>
                                <m:ctrlPr>
                                  <a:rPr lang="ja-JP" altLang="ja-JP" sz="2800" i="1" kern="100">
                                    <a:effectLst/>
                                    <a:latin typeface="Cambria Math" panose="02040503050406030204" pitchFamily="18" charset="0"/>
                                    <a:cs typeface="Times New Roman" panose="02020603050405020304" pitchFamily="18" charset="0"/>
                                  </a:rPr>
                                </m:ctrlPr>
                              </m:dPr>
                              <m:e>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𝑦</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e>
                            </m:d>
                          </m:e>
                        </m:d>
                      </m:e>
                    </m:eqArr>
                  </m:oMath>
                </a14:m>
                <a:r>
                  <a:rPr lang="en-US" altLang="ja-JP" sz="2800" kern="100" dirty="0">
                    <a:effectLst/>
                    <a:latin typeface="+mn-ea"/>
                    <a:cs typeface="Times New Roman" panose="02020603050405020304" pitchFamily="18" charset="0"/>
                  </a:rPr>
                  <a:t>  (6)</a:t>
                </a:r>
                <a:endParaRPr lang="ja-JP" altLang="ja-JP" sz="2800" kern="100" dirty="0">
                  <a:effectLst/>
                  <a:latin typeface="+mn-ea"/>
                  <a:cs typeface="Times New Roman" panose="02020603050405020304" pitchFamily="18" charset="0"/>
                </a:endParaRPr>
              </a:p>
              <a:p>
                <a:pPr marL="36900" indent="0" algn="ctr">
                  <a:buNone/>
                </a:pPr>
                <a14:m>
                  <m:oMath xmlns:m="http://schemas.openxmlformats.org/officeDocument/2006/math">
                    <m:eqArr>
                      <m:eqArrPr>
                        <m:ctrlPr>
                          <a:rPr lang="ja-JP" altLang="ja-JP" sz="2800" i="1" kern="100" smtClean="0">
                            <a:effectLst/>
                            <a:latin typeface="Cambria Math" panose="02040503050406030204" pitchFamily="18" charset="0"/>
                            <a:cs typeface="Times New Roman" panose="02020603050405020304" pitchFamily="18" charset="0"/>
                          </a:rPr>
                        </m:ctrlPr>
                      </m:eqArrPr>
                      <m:e>
                        <m:r>
                          <a:rPr lang="en-US" altLang="ja-JP" sz="2800" i="1" kern="100">
                            <a:effectLst/>
                            <a:latin typeface="Cambria Math" panose="02040503050406030204" pitchFamily="18" charset="0"/>
                            <a:cs typeface="Times New Roman" panose="02020603050405020304" pitchFamily="18" charset="0"/>
                          </a:rPr>
                          <m:t>∆</m:t>
                        </m:r>
                        <m:r>
                          <a:rPr lang="en-US" altLang="ja-JP" sz="2800" i="1" kern="100">
                            <a:effectLst/>
                            <a:latin typeface="Cambria Math" panose="02040503050406030204" pitchFamily="18" charset="0"/>
                            <a:cs typeface="Times New Roman" panose="02020603050405020304" pitchFamily="18" charset="0"/>
                          </a:rPr>
                          <m:t>𝑡</m:t>
                        </m:r>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sub>
                        </m:sSub>
                        <m:r>
                          <a:rPr lang="en-US" altLang="ja-JP" sz="2800" i="1" kern="100">
                            <a:effectLst/>
                            <a:latin typeface="Cambria Math" panose="02040503050406030204" pitchFamily="18" charset="0"/>
                            <a:cs typeface="Times New Roman" panose="02020603050405020304" pitchFamily="18" charset="0"/>
                          </a:rPr>
                          <m:t>−</m:t>
                        </m:r>
                        <m:sSub>
                          <m:sSubPr>
                            <m:ctrlPr>
                              <a:rPr lang="ja-JP" altLang="ja-JP" sz="2800" i="1" kern="100">
                                <a:effectLst/>
                                <a:latin typeface="Cambria Math" panose="02040503050406030204" pitchFamily="18" charset="0"/>
                                <a:cs typeface="Times New Roman" panose="02020603050405020304" pitchFamily="18" charset="0"/>
                              </a:rPr>
                            </m:ctrlPr>
                          </m:sSubPr>
                          <m:e>
                            <m:r>
                              <a:rPr lang="en-US" altLang="ja-JP" sz="2800" i="1" kern="100">
                                <a:effectLst/>
                                <a:latin typeface="Cambria Math" panose="02040503050406030204" pitchFamily="18" charset="0"/>
                                <a:cs typeface="Times New Roman" panose="02020603050405020304" pitchFamily="18" charset="0"/>
                              </a:rPr>
                              <m:t>𝑡</m:t>
                            </m:r>
                          </m:e>
                          <m:sub>
                            <m:r>
                              <a:rPr lang="en-US" altLang="ja-JP" sz="2800" i="1" kern="100">
                                <a:effectLst/>
                                <a:latin typeface="Cambria Math" panose="02040503050406030204" pitchFamily="18" charset="0"/>
                                <a:cs typeface="Times New Roman" panose="02020603050405020304" pitchFamily="18" charset="0"/>
                              </a:rPr>
                              <m:t>𝑛</m:t>
                            </m:r>
                            <m:r>
                              <a:rPr lang="en-US" altLang="ja-JP" sz="2800" i="1" kern="100">
                                <a:effectLst/>
                                <a:latin typeface="Cambria Math" panose="02040503050406030204" pitchFamily="18" charset="0"/>
                                <a:cs typeface="Times New Roman" panose="02020603050405020304" pitchFamily="18" charset="0"/>
                              </a:rPr>
                              <m:t>−1</m:t>
                            </m:r>
                          </m:sub>
                        </m:sSub>
                      </m:e>
                    </m:eqArr>
                  </m:oMath>
                </a14:m>
                <a:r>
                  <a:rPr lang="en-US" altLang="ja-JP" sz="2400" kern="100" dirty="0">
                    <a:effectLst/>
                    <a:latin typeface="+mn-ea"/>
                    <a:cs typeface="Times New Roman" panose="02020603050405020304" pitchFamily="18" charset="0"/>
                  </a:rPr>
                  <a:t>  (7)</a:t>
                </a:r>
                <a:endParaRPr lang="ja-JP" altLang="ja-JP" sz="2400" kern="100" dirty="0">
                  <a:effectLst/>
                  <a:latin typeface="+mn-ea"/>
                  <a:cs typeface="Times New Roman" panose="02020603050405020304" pitchFamily="18" charset="0"/>
                </a:endParaRPr>
              </a:p>
              <a:p>
                <a:pPr marL="36900" indent="0" algn="just">
                  <a:buNone/>
                </a:pPr>
                <a:endParaRPr lang="en-US" altLang="ja-JP" sz="1800" kern="100" dirty="0">
                  <a:effectLst/>
                  <a:latin typeface="+mn-ea"/>
                  <a:cs typeface="Times New Roman" panose="02020603050405020304" pitchFamily="18" charset="0"/>
                </a:endParaRPr>
              </a:p>
              <a:p>
                <a:pPr marL="36900" indent="0" algn="l">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mn-ea"/>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just">
                  <a:buNone/>
                </a:pPr>
                <a:endParaRPr lang="ja-JP" altLang="ja-JP" sz="1800" kern="100" dirty="0">
                  <a:effectLst/>
                  <a:latin typeface="+mn-ea"/>
                  <a:cs typeface="Times New Roman" panose="02020603050405020304" pitchFamily="18" charset="0"/>
                </a:endParaRPr>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59DD4FB-15F8-7430-4481-8621E0B0BC0F}"/>
                  </a:ext>
                </a:extLst>
              </p:cNvPr>
              <p:cNvSpPr>
                <a:spLocks noGrp="1" noRot="1" noChangeAspect="1" noMove="1" noResize="1" noEditPoints="1" noAdjustHandles="1" noChangeArrowheads="1" noChangeShapeType="1" noTextEdit="1"/>
              </p:cNvSpPr>
              <p:nvPr>
                <p:ph idx="1"/>
              </p:nvPr>
            </p:nvSpPr>
            <p:spPr>
              <a:xfrm>
                <a:off x="913795" y="1732448"/>
                <a:ext cx="10353762" cy="4908983"/>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AC1A474-EB06-0CA3-9315-EA2058E10A38}"/>
              </a:ext>
            </a:extLst>
          </p:cNvPr>
          <p:cNvSpPr>
            <a:spLocks noGrp="1"/>
          </p:cNvSpPr>
          <p:nvPr>
            <p:ph type="sldNum" sz="quarter" idx="12"/>
          </p:nvPr>
        </p:nvSpPr>
        <p:spPr/>
        <p:txBody>
          <a:bodyPr/>
          <a:lstStyle/>
          <a:p>
            <a:fld id="{EB2BFE94-F69C-413F-BAD0-6C585BBA7220}" type="slidenum">
              <a:rPr kumimoji="1" lang="ja-JP" altLang="en-US" sz="2800" smtClean="0"/>
              <a:t>8</a:t>
            </a:fld>
            <a:endParaRPr kumimoji="1" lang="ja-JP" altLang="en-US" sz="2800" dirty="0"/>
          </a:p>
        </p:txBody>
      </p:sp>
    </p:spTree>
    <p:extLst>
      <p:ext uri="{BB962C8B-B14F-4D97-AF65-F5344CB8AC3E}">
        <p14:creationId xmlns:p14="http://schemas.microsoft.com/office/powerpoint/2010/main" val="92429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F541D-1229-58BE-BA27-BC33AE25B224}"/>
              </a:ext>
            </a:extLst>
          </p:cNvPr>
          <p:cNvSpPr>
            <a:spLocks noGrp="1"/>
          </p:cNvSpPr>
          <p:nvPr>
            <p:ph type="title"/>
          </p:nvPr>
        </p:nvSpPr>
        <p:spPr>
          <a:xfrm>
            <a:off x="0" y="609600"/>
            <a:ext cx="12192000" cy="970450"/>
          </a:xfrm>
        </p:spPr>
        <p:txBody>
          <a:bodyPr>
            <a:normAutofit fontScale="90000"/>
          </a:bodyPr>
          <a:lstStyle/>
          <a:p>
            <a:r>
              <a:rPr kumimoji="1" lang="ja-JP" altLang="en-US" dirty="0"/>
              <a:t>スプリットオペレータ</a:t>
            </a:r>
            <a:r>
              <a:rPr kumimoji="1" lang="en-US" altLang="ja-JP" dirty="0"/>
              <a:t>-</a:t>
            </a:r>
            <a:r>
              <a:rPr kumimoji="1" lang="ja-JP" altLang="en-US" dirty="0"/>
              <a:t>アダムスバッシュフォース</a:t>
            </a:r>
            <a:r>
              <a:rPr lang="en-US" altLang="ja-JP" dirty="0"/>
              <a:t>(SO-AB)</a:t>
            </a:r>
            <a:r>
              <a:rPr kumimoji="1" lang="ja-JP" altLang="en-US" dirty="0"/>
              <a:t>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6C95B4D-9D00-3BD8-E236-66D488684ACE}"/>
                  </a:ext>
                </a:extLst>
              </p:cNvPr>
              <p:cNvSpPr>
                <a:spLocks noGrp="1"/>
              </p:cNvSpPr>
              <p:nvPr>
                <p:ph idx="1"/>
              </p:nvPr>
            </p:nvSpPr>
            <p:spPr>
              <a:xfrm>
                <a:off x="913795" y="1732449"/>
                <a:ext cx="10353762" cy="4515951"/>
              </a:xfrm>
            </p:spPr>
            <p:txBody>
              <a:bodyPr/>
              <a:lstStyle/>
              <a:p>
                <a:r>
                  <a:rPr kumimoji="1" lang="ja-JP" altLang="en-US" sz="2800" dirty="0"/>
                  <a:t>前述の</a:t>
                </a:r>
                <a:r>
                  <a:rPr kumimoji="1" lang="en-US" altLang="ja-JP" sz="2800" dirty="0"/>
                  <a:t>SO</a:t>
                </a:r>
                <a:r>
                  <a:rPr kumimoji="1" lang="ja-JP" altLang="en-US" sz="2800" dirty="0"/>
                  <a:t>法と</a:t>
                </a:r>
                <a:r>
                  <a:rPr kumimoji="1" lang="en-US" altLang="ja-JP" sz="2800" dirty="0"/>
                  <a:t>AB</a:t>
                </a:r>
                <a:r>
                  <a:rPr kumimoji="1" lang="ja-JP" altLang="en-US" sz="2800" dirty="0"/>
                  <a:t>法を組み合わせた方法で</a:t>
                </a:r>
                <a:r>
                  <a:rPr kumimoji="1" lang="en-US" altLang="ja-JP" sz="2800" dirty="0"/>
                  <a:t>,</a:t>
                </a:r>
                <a:r>
                  <a:rPr kumimoji="1" lang="ja-JP" altLang="en-US" sz="2800" dirty="0"/>
                  <a:t>先行研究では</a:t>
                </a:r>
                <a:r>
                  <a:rPr kumimoji="1" lang="en-US" altLang="ja-JP" sz="2800" dirty="0"/>
                  <a:t>IFAB2</a:t>
                </a:r>
                <a:r>
                  <a:rPr kumimoji="1" lang="ja-JP" altLang="en-US" sz="2800" dirty="0"/>
                  <a:t>としているがここでは</a:t>
                </a:r>
                <a:r>
                  <a:rPr kumimoji="1" lang="en-US" altLang="ja-JP" sz="2800" dirty="0"/>
                  <a:t>SO-AB</a:t>
                </a:r>
                <a:r>
                  <a:rPr kumimoji="1" lang="ja-JP" altLang="en-US" sz="2800" dirty="0"/>
                  <a:t>法とする</a:t>
                </a:r>
                <a:r>
                  <a:rPr kumimoji="1" lang="en-US" altLang="ja-JP" sz="2400" dirty="0"/>
                  <a:t>.</a:t>
                </a:r>
                <a:r>
                  <a:rPr kumimoji="1" lang="ja-JP" altLang="en-US" sz="2400" dirty="0"/>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ctr">
                  <a:buNone/>
                </a:pPr>
                <a14:m>
                  <m:oMath xmlns:m="http://schemas.openxmlformats.org/officeDocument/2006/math">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den>
                    </m:f>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𝑯</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𝑳</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𝐫</m:t>
                    </m:r>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t</m:t>
                    </m:r>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𝑵</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(8)</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l">
                  <a:buNone/>
                </a:pPr>
                <a:r>
                  <a:rPr lang="ja-JP" altLang="en-US" sz="2400" kern="100" dirty="0">
                    <a:effectLst/>
                    <a:latin typeface="+mn-ea"/>
                    <a:cs typeface="Times New Roman" panose="02020603050405020304" pitchFamily="18" charset="0"/>
                  </a:rPr>
                  <a:t>の式であらわされる非線形微分方程式を解くとする</a:t>
                </a:r>
                <a:r>
                  <a:rPr lang="en-US" altLang="ja-JP" sz="2400" kern="100" dirty="0">
                    <a:effectLst/>
                    <a:latin typeface="+mn-ea"/>
                    <a:cs typeface="Times New Roman" panose="02020603050405020304" pitchFamily="18" charset="0"/>
                  </a:rPr>
                  <a:t>.</a:t>
                </a:r>
                <a:r>
                  <a:rPr lang="ja-JP" altLang="en-US" sz="2400" kern="100" dirty="0">
                    <a:effectLst/>
                    <a:latin typeface="+mn-ea"/>
                    <a:cs typeface="Times New Roman" panose="02020603050405020304" pitchFamily="18" charset="0"/>
                  </a:rPr>
                  <a:t> </a:t>
                </a:r>
                <a:r>
                  <a:rPr lang="en-US" altLang="ja-JP" sz="2400" kern="100" dirty="0">
                    <a:effectLst/>
                    <a:latin typeface="+mn-ea"/>
                    <a:cs typeface="Times New Roman" panose="02020603050405020304" pitchFamily="18" charset="0"/>
                  </a:rPr>
                  <a:t>L</a:t>
                </a:r>
                <a:r>
                  <a:rPr lang="ja-JP" altLang="en-US" sz="2400" kern="100" dirty="0">
                    <a:effectLst/>
                    <a:latin typeface="+mn-ea"/>
                    <a:cs typeface="Times New Roman" panose="02020603050405020304" pitchFamily="18" charset="0"/>
                  </a:rPr>
                  <a:t>は斉次項であり</a:t>
                </a:r>
                <a:r>
                  <a:rPr lang="en-US" altLang="ja-JP" sz="2400" kern="100" dirty="0">
                    <a:effectLst/>
                    <a:latin typeface="+mn-ea"/>
                    <a:cs typeface="Times New Roman" panose="02020603050405020304" pitchFamily="18" charset="0"/>
                  </a:rPr>
                  <a:t>,N</a:t>
                </a:r>
                <a:r>
                  <a:rPr lang="ja-JP" altLang="en-US" sz="2400" kern="100" dirty="0">
                    <a:effectLst/>
                    <a:latin typeface="+mn-ea"/>
                    <a:cs typeface="Times New Roman" panose="02020603050405020304" pitchFamily="18" charset="0"/>
                  </a:rPr>
                  <a:t>は非斉次項を表す</a:t>
                </a:r>
                <a:r>
                  <a:rPr lang="en-US" altLang="ja-JP" sz="2400" kern="100" dirty="0">
                    <a:effectLst/>
                    <a:latin typeface="+mn-ea"/>
                    <a:cs typeface="Times New Roman" panose="02020603050405020304" pitchFamily="18" charset="0"/>
                  </a:rPr>
                  <a:t>.</a:t>
                </a:r>
                <a:r>
                  <a:rPr lang="ja-JP" altLang="en-US" sz="2400" kern="100" dirty="0">
                    <a:effectLst/>
                    <a:latin typeface="+mn-ea"/>
                    <a:cs typeface="Times New Roman" panose="02020603050405020304" pitchFamily="18" charset="0"/>
                  </a:rPr>
                  <a:t>ここで</a:t>
                </a:r>
                <a:endParaRPr lang="en-US" altLang="ja-JP" sz="2400" kern="100" dirty="0">
                  <a:effectLst/>
                  <a:latin typeface="+mn-ea"/>
                  <a:cs typeface="Times New Roman" panose="02020603050405020304" pitchFamily="18" charset="0"/>
                </a:endParaRPr>
              </a:p>
              <a:p>
                <a:pPr marL="36900" indent="0" algn="ctr">
                  <a:buNone/>
                </a:pPr>
                <a14:m>
                  <m:oMath xmlns:m="http://schemas.openxmlformats.org/officeDocument/2006/math">
                    <m:r>
                      <m:rPr>
                        <m:sty m:val="p"/>
                      </m:rPr>
                      <a:rPr lang="en-US" altLang="ja-JP" sz="2400" kern="100" smtClean="0">
                        <a:effectLst/>
                        <a:latin typeface="Cambria Math" panose="02040503050406030204" pitchFamily="18" charset="0"/>
                        <a:ea typeface="游明朝" panose="02020400000000000000" pitchFamily="18" charset="-128"/>
                        <a:cs typeface="Times New Roman" panose="02020603050405020304" pitchFamily="18" charset="0"/>
                      </a:rPr>
                      <m:t>Φ</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𝐫</m:t>
                        </m:r>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t</m:t>
                        </m:r>
                      </m:e>
                    </m:d>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e</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i</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𝐋</m:t>
                        </m:r>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t</m:t>
                        </m:r>
                      </m:sup>
                    </m:sSup>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Ψ</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(9)</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l">
                  <a:buNone/>
                </a:pPr>
                <a:r>
                  <a:rPr lang="ja-JP" altLang="ja-JP" sz="2400" kern="100" dirty="0">
                    <a:effectLst/>
                    <a:latin typeface="+mn-ea"/>
                    <a:cs typeface="Times New Roman" panose="02020603050405020304" pitchFamily="18" charset="0"/>
                  </a:rPr>
                  <a:t>とすると式</a:t>
                </a:r>
                <a:r>
                  <a:rPr lang="en-US" altLang="ja-JP" sz="2400" kern="100" dirty="0">
                    <a:effectLst/>
                    <a:latin typeface="+mn-ea"/>
                    <a:cs typeface="Times New Roman" panose="02020603050405020304" pitchFamily="18" charset="0"/>
                  </a:rPr>
                  <a:t>(8)</a:t>
                </a:r>
                <a:r>
                  <a:rPr lang="ja-JP" altLang="ja-JP" sz="2400" kern="100" dirty="0">
                    <a:effectLst/>
                    <a:latin typeface="+mn-ea"/>
                    <a:cs typeface="Times New Roman" panose="02020603050405020304" pitchFamily="18" charset="0"/>
                  </a:rPr>
                  <a:t>は次のように表すことができる</a:t>
                </a:r>
                <a:r>
                  <a:rPr lang="en-US" altLang="ja-JP" sz="2400" kern="100" dirty="0">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marL="36900" indent="0" algn="ctr">
                  <a:buNone/>
                </a:pPr>
                <a14:m>
                  <m:oMath xmlns:m="http://schemas.openxmlformats.org/officeDocument/2006/math">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num>
                      <m:den>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den>
                    </m:f>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Φ</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𝒓</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e>
                    </m:d>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𝑳</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sup>
                    </m:sSup>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𝑵</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𝑒</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𝑳</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sup>
                    </m:sSup>
                    <m:r>
                      <m:rPr>
                        <m:sty m:val="p"/>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Φ</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𝑡</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(10)</a:t>
                </a:r>
              </a:p>
              <a:p>
                <a:pPr marL="36900" indent="0" algn="l">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6900" indent="0" algn="l">
                  <a:buNone/>
                </a:pPr>
                <a:endParaRPr lang="ja-JP" altLang="ja-JP" sz="1800" kern="100" dirty="0">
                  <a:effectLst/>
                  <a:latin typeface="+mn-ea"/>
                  <a:cs typeface="Times New Roman" panose="02020603050405020304" pitchFamily="18" charset="0"/>
                </a:endParaRPr>
              </a:p>
              <a:p>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86C95B4D-9D00-3BD8-E236-66D488684ACE}"/>
                  </a:ext>
                </a:extLst>
              </p:cNvPr>
              <p:cNvSpPr>
                <a:spLocks noGrp="1" noRot="1" noChangeAspect="1" noMove="1" noResize="1" noEditPoints="1" noAdjustHandles="1" noChangeArrowheads="1" noChangeShapeType="1" noTextEdit="1"/>
              </p:cNvSpPr>
              <p:nvPr>
                <p:ph idx="1"/>
              </p:nvPr>
            </p:nvSpPr>
            <p:spPr>
              <a:xfrm>
                <a:off x="913795" y="1732449"/>
                <a:ext cx="10353762" cy="4515951"/>
              </a:xfrm>
              <a:blipFill>
                <a:blip r:embed="rId2"/>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9A235161-C4A2-40B0-8166-3567F07B50AD}"/>
              </a:ext>
            </a:extLst>
          </p:cNvPr>
          <p:cNvSpPr>
            <a:spLocks noGrp="1"/>
          </p:cNvSpPr>
          <p:nvPr>
            <p:ph type="sldNum" sz="quarter" idx="12"/>
          </p:nvPr>
        </p:nvSpPr>
        <p:spPr/>
        <p:txBody>
          <a:bodyPr/>
          <a:lstStyle/>
          <a:p>
            <a:fld id="{EB2BFE94-F69C-413F-BAD0-6C585BBA7220}" type="slidenum">
              <a:rPr kumimoji="1" lang="ja-JP" altLang="en-US" sz="2800" smtClean="0"/>
              <a:t>9</a:t>
            </a:fld>
            <a:endParaRPr kumimoji="1" lang="ja-JP" altLang="en-US" sz="2800" dirty="0"/>
          </a:p>
        </p:txBody>
      </p:sp>
    </p:spTree>
    <p:extLst>
      <p:ext uri="{BB962C8B-B14F-4D97-AF65-F5344CB8AC3E}">
        <p14:creationId xmlns:p14="http://schemas.microsoft.com/office/powerpoint/2010/main" val="984336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TM04033929[[fn=石版]]</Template>
  <TotalTime>7037</TotalTime>
  <Words>1197</Words>
  <Application>Microsoft Office PowerPoint</Application>
  <PresentationFormat>ワイド画面</PresentationFormat>
  <Paragraphs>125</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ＭＳ Ｐゴシック</vt:lpstr>
      <vt:lpstr>游ゴシック</vt:lpstr>
      <vt:lpstr>游明朝</vt:lpstr>
      <vt:lpstr>Calisto MT</vt:lpstr>
      <vt:lpstr>Cambria Math</vt:lpstr>
      <vt:lpstr>Century</vt:lpstr>
      <vt:lpstr>Wingdings 2</vt:lpstr>
      <vt:lpstr>石版</vt:lpstr>
      <vt:lpstr>スプリットオペレータ-アダムス・バッシュフォース法による時間依存シュレディンガー方程式の数値計算</vt:lpstr>
      <vt:lpstr>目次</vt:lpstr>
      <vt:lpstr>概要</vt:lpstr>
      <vt:lpstr>背景</vt:lpstr>
      <vt:lpstr>手法</vt:lpstr>
      <vt:lpstr>スプリットオペレーター(SO)法</vt:lpstr>
      <vt:lpstr>PowerPoint プレゼンテーション</vt:lpstr>
      <vt:lpstr>アダムス・バッシュフォース(AB)法</vt:lpstr>
      <vt:lpstr>スプリットオペレータ-アダムスバッシュフォース(SO-AB)法</vt:lpstr>
      <vt:lpstr>PowerPoint プレゼンテーション</vt:lpstr>
      <vt:lpstr>方法と結果</vt:lpstr>
      <vt:lpstr>X=0の時</vt:lpstr>
      <vt:lpstr>X=1の時</vt:lpstr>
      <vt:lpstr>PowerPoint プレゼンテーション</vt:lpstr>
      <vt:lpstr>-x+1/2のとき</vt:lpstr>
      <vt:lpstr>x+1/2のとき</vt:lpstr>
      <vt:lpstr>PowerPoint プレゼンテーション</vt:lpstr>
      <vt:lpstr>まとめ</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スプリットオペレータ-アダムス・バッシュフォース法による時間依存シュレディンガー方程式の数値計算</dc:title>
  <dc:creator>小島 龍弥</dc:creator>
  <cp:lastModifiedBy>小島 龍弥</cp:lastModifiedBy>
  <cp:revision>24</cp:revision>
  <dcterms:created xsi:type="dcterms:W3CDTF">2023-02-07T05:37:13Z</dcterms:created>
  <dcterms:modified xsi:type="dcterms:W3CDTF">2023-02-14T06:36:25Z</dcterms:modified>
</cp:coreProperties>
</file>