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16"/>
  </p:notesMasterIdLst>
  <p:sldIdLst>
    <p:sldId id="256" r:id="rId2"/>
    <p:sldId id="275" r:id="rId3"/>
    <p:sldId id="276" r:id="rId4"/>
    <p:sldId id="277" r:id="rId5"/>
    <p:sldId id="279" r:id="rId6"/>
    <p:sldId id="270" r:id="rId7"/>
    <p:sldId id="281" r:id="rId8"/>
    <p:sldId id="274" r:id="rId9"/>
    <p:sldId id="269" r:id="rId10"/>
    <p:sldId id="264" r:id="rId11"/>
    <p:sldId id="263" r:id="rId12"/>
    <p:sldId id="273" r:id="rId13"/>
    <p:sldId id="259" r:id="rId14"/>
    <p:sldId id="257" r:id="rId1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4660"/>
  </p:normalViewPr>
  <p:slideViewPr>
    <p:cSldViewPr snapToGrid="0">
      <p:cViewPr varScale="1">
        <p:scale>
          <a:sx n="90" d="100"/>
          <a:sy n="90" d="100"/>
        </p:scale>
        <p:origin x="87"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E2A7FD-84E1-4302-B275-B28DAF394FC3}" type="datetimeFigureOut">
              <a:rPr kumimoji="1" lang="ja-JP" altLang="en-US" smtClean="0"/>
              <a:t>2026/2/12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707684-DC03-41B6-9EF1-0CA4EF5E50C1}" type="slidenum">
              <a:rPr kumimoji="1" lang="ja-JP" altLang="en-US" smtClean="0"/>
              <a:t>‹#›</a:t>
            </a:fld>
            <a:endParaRPr kumimoji="1" lang="ja-JP" altLang="en-US"/>
          </a:p>
        </p:txBody>
      </p:sp>
    </p:spTree>
    <p:extLst>
      <p:ext uri="{BB962C8B-B14F-4D97-AF65-F5344CB8AC3E}">
        <p14:creationId xmlns:p14="http://schemas.microsoft.com/office/powerpoint/2010/main" val="34965811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4707684-DC03-41B6-9EF1-0CA4EF5E50C1}" type="slidenum">
              <a:rPr kumimoji="1" lang="ja-JP" altLang="en-US" smtClean="0"/>
              <a:t>4</a:t>
            </a:fld>
            <a:endParaRPr kumimoji="1" lang="ja-JP" altLang="en-US"/>
          </a:p>
        </p:txBody>
      </p:sp>
    </p:spTree>
    <p:extLst>
      <p:ext uri="{BB962C8B-B14F-4D97-AF65-F5344CB8AC3E}">
        <p14:creationId xmlns:p14="http://schemas.microsoft.com/office/powerpoint/2010/main" val="2695982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4707684-DC03-41B6-9EF1-0CA4EF5E50C1}" type="slidenum">
              <a:rPr kumimoji="1" lang="ja-JP" altLang="en-US" smtClean="0"/>
              <a:t>13</a:t>
            </a:fld>
            <a:endParaRPr kumimoji="1" lang="ja-JP" altLang="en-US"/>
          </a:p>
        </p:txBody>
      </p:sp>
    </p:spTree>
    <p:extLst>
      <p:ext uri="{BB962C8B-B14F-4D97-AF65-F5344CB8AC3E}">
        <p14:creationId xmlns:p14="http://schemas.microsoft.com/office/powerpoint/2010/main" val="1336313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F16509-B30D-360E-220E-F0793BE0856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7F81878-46DF-2E7B-ECC3-E121109587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688997B-D63D-D9F2-A0CB-60047D360A7C}"/>
              </a:ext>
            </a:extLst>
          </p:cNvPr>
          <p:cNvSpPr>
            <a:spLocks noGrp="1"/>
          </p:cNvSpPr>
          <p:nvPr>
            <p:ph type="dt" sz="half" idx="10"/>
          </p:nvPr>
        </p:nvSpPr>
        <p:spPr/>
        <p:txBody>
          <a:bodyPr/>
          <a:lstStyle/>
          <a:p>
            <a:fld id="{24295A60-4721-4276-9666-AEDA9AE8B710}" type="datetime1">
              <a:rPr kumimoji="1" lang="ja-JP" altLang="en-US" smtClean="0"/>
              <a:t>2026/2/12</a:t>
            </a:fld>
            <a:endParaRPr kumimoji="1" lang="ja-JP" altLang="en-US"/>
          </a:p>
        </p:txBody>
      </p:sp>
      <p:sp>
        <p:nvSpPr>
          <p:cNvPr id="5" name="フッター プレースホルダー 4">
            <a:extLst>
              <a:ext uri="{FF2B5EF4-FFF2-40B4-BE49-F238E27FC236}">
                <a16:creationId xmlns:a16="http://schemas.microsoft.com/office/drawing/2014/main" id="{316C25BC-C70B-64A1-F1BB-4C0FB0C4944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AA96645-19B8-7F5D-609E-7B63ADF9719C}"/>
              </a:ext>
            </a:extLst>
          </p:cNvPr>
          <p:cNvSpPr>
            <a:spLocks noGrp="1"/>
          </p:cNvSpPr>
          <p:nvPr>
            <p:ph type="sldNum" sz="quarter" idx="12"/>
          </p:nvPr>
        </p:nvSpPr>
        <p:spPr/>
        <p:txBody>
          <a:bodyPr/>
          <a:lstStyle/>
          <a:p>
            <a:fld id="{02AFFB12-B70E-4AA8-BB11-AB4B026C9C29}" type="slidenum">
              <a:rPr kumimoji="1" lang="ja-JP" altLang="en-US" smtClean="0"/>
              <a:t>‹#›</a:t>
            </a:fld>
            <a:endParaRPr kumimoji="1" lang="ja-JP" altLang="en-US"/>
          </a:p>
        </p:txBody>
      </p:sp>
    </p:spTree>
    <p:extLst>
      <p:ext uri="{BB962C8B-B14F-4D97-AF65-F5344CB8AC3E}">
        <p14:creationId xmlns:p14="http://schemas.microsoft.com/office/powerpoint/2010/main" val="2874390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E17A1-4FA8-5BAA-EF32-0D8ABAC856E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23B7762-E701-45AD-144A-5AF86110CDD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EE1B256-1AA3-725D-171C-95DBD74AB223}"/>
              </a:ext>
            </a:extLst>
          </p:cNvPr>
          <p:cNvSpPr>
            <a:spLocks noGrp="1"/>
          </p:cNvSpPr>
          <p:nvPr>
            <p:ph type="dt" sz="half" idx="10"/>
          </p:nvPr>
        </p:nvSpPr>
        <p:spPr/>
        <p:txBody>
          <a:bodyPr/>
          <a:lstStyle/>
          <a:p>
            <a:fld id="{6BD59AF0-19B6-4B5C-B8BE-21530E9D8DFB}" type="datetime1">
              <a:rPr kumimoji="1" lang="ja-JP" altLang="en-US" smtClean="0"/>
              <a:t>2026/2/12</a:t>
            </a:fld>
            <a:endParaRPr kumimoji="1" lang="ja-JP" altLang="en-US"/>
          </a:p>
        </p:txBody>
      </p:sp>
      <p:sp>
        <p:nvSpPr>
          <p:cNvPr id="5" name="フッター プレースホルダー 4">
            <a:extLst>
              <a:ext uri="{FF2B5EF4-FFF2-40B4-BE49-F238E27FC236}">
                <a16:creationId xmlns:a16="http://schemas.microsoft.com/office/drawing/2014/main" id="{80AB47D3-E9F9-0B08-0CA9-C77E5F7B25C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F0BF354-00E0-E9DC-756F-78BE04D31EB5}"/>
              </a:ext>
            </a:extLst>
          </p:cNvPr>
          <p:cNvSpPr>
            <a:spLocks noGrp="1"/>
          </p:cNvSpPr>
          <p:nvPr>
            <p:ph type="sldNum" sz="quarter" idx="12"/>
          </p:nvPr>
        </p:nvSpPr>
        <p:spPr/>
        <p:txBody>
          <a:bodyPr/>
          <a:lstStyle/>
          <a:p>
            <a:fld id="{02AFFB12-B70E-4AA8-BB11-AB4B026C9C29}" type="slidenum">
              <a:rPr kumimoji="1" lang="ja-JP" altLang="en-US" smtClean="0"/>
              <a:t>‹#›</a:t>
            </a:fld>
            <a:endParaRPr kumimoji="1" lang="ja-JP" altLang="en-US"/>
          </a:p>
        </p:txBody>
      </p:sp>
    </p:spTree>
    <p:extLst>
      <p:ext uri="{BB962C8B-B14F-4D97-AF65-F5344CB8AC3E}">
        <p14:creationId xmlns:p14="http://schemas.microsoft.com/office/powerpoint/2010/main" val="176482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2D5E0C2-6418-558B-D1DB-D79FA751C5B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EFC3105-5849-B824-2429-1314A5609FB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05B02C2-9EE4-7591-B0AB-4A516E0005FE}"/>
              </a:ext>
            </a:extLst>
          </p:cNvPr>
          <p:cNvSpPr>
            <a:spLocks noGrp="1"/>
          </p:cNvSpPr>
          <p:nvPr>
            <p:ph type="dt" sz="half" idx="10"/>
          </p:nvPr>
        </p:nvSpPr>
        <p:spPr/>
        <p:txBody>
          <a:bodyPr/>
          <a:lstStyle/>
          <a:p>
            <a:fld id="{44E87F9B-F4C6-42C1-94F1-ABFE42F073A8}" type="datetime1">
              <a:rPr kumimoji="1" lang="ja-JP" altLang="en-US" smtClean="0"/>
              <a:t>2026/2/12</a:t>
            </a:fld>
            <a:endParaRPr kumimoji="1" lang="ja-JP" altLang="en-US"/>
          </a:p>
        </p:txBody>
      </p:sp>
      <p:sp>
        <p:nvSpPr>
          <p:cNvPr id="5" name="フッター プレースホルダー 4">
            <a:extLst>
              <a:ext uri="{FF2B5EF4-FFF2-40B4-BE49-F238E27FC236}">
                <a16:creationId xmlns:a16="http://schemas.microsoft.com/office/drawing/2014/main" id="{47CED30B-C866-0C5A-176A-B9E80BC9992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147D1FF-8038-5A2F-39A4-E2B238FA2473}"/>
              </a:ext>
            </a:extLst>
          </p:cNvPr>
          <p:cNvSpPr>
            <a:spLocks noGrp="1"/>
          </p:cNvSpPr>
          <p:nvPr>
            <p:ph type="sldNum" sz="quarter" idx="12"/>
          </p:nvPr>
        </p:nvSpPr>
        <p:spPr/>
        <p:txBody>
          <a:bodyPr/>
          <a:lstStyle/>
          <a:p>
            <a:fld id="{02AFFB12-B70E-4AA8-BB11-AB4B026C9C29}" type="slidenum">
              <a:rPr kumimoji="1" lang="ja-JP" altLang="en-US" smtClean="0"/>
              <a:t>‹#›</a:t>
            </a:fld>
            <a:endParaRPr kumimoji="1" lang="ja-JP" altLang="en-US"/>
          </a:p>
        </p:txBody>
      </p:sp>
    </p:spTree>
    <p:extLst>
      <p:ext uri="{BB962C8B-B14F-4D97-AF65-F5344CB8AC3E}">
        <p14:creationId xmlns:p14="http://schemas.microsoft.com/office/powerpoint/2010/main" val="1481438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444B8B-9599-B11A-7B7C-0D08FC68433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055642E-644C-A86B-6C63-B3EBF957317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2AB1EEF-55D4-1399-A5E0-96C0BA210DCB}"/>
              </a:ext>
            </a:extLst>
          </p:cNvPr>
          <p:cNvSpPr>
            <a:spLocks noGrp="1"/>
          </p:cNvSpPr>
          <p:nvPr>
            <p:ph type="dt" sz="half" idx="10"/>
          </p:nvPr>
        </p:nvSpPr>
        <p:spPr/>
        <p:txBody>
          <a:bodyPr/>
          <a:lstStyle/>
          <a:p>
            <a:fld id="{99372325-77D1-44FD-9BB0-5B66C46381E8}" type="datetime1">
              <a:rPr kumimoji="1" lang="ja-JP" altLang="en-US" smtClean="0"/>
              <a:t>2026/2/12</a:t>
            </a:fld>
            <a:endParaRPr kumimoji="1" lang="ja-JP" altLang="en-US"/>
          </a:p>
        </p:txBody>
      </p:sp>
      <p:sp>
        <p:nvSpPr>
          <p:cNvPr id="5" name="フッター プレースホルダー 4">
            <a:extLst>
              <a:ext uri="{FF2B5EF4-FFF2-40B4-BE49-F238E27FC236}">
                <a16:creationId xmlns:a16="http://schemas.microsoft.com/office/drawing/2014/main" id="{57C1CADE-E145-AACB-E82E-4111AF96526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A42024A-BB59-CCA9-B58C-CE8FC2EC77CD}"/>
              </a:ext>
            </a:extLst>
          </p:cNvPr>
          <p:cNvSpPr>
            <a:spLocks noGrp="1"/>
          </p:cNvSpPr>
          <p:nvPr>
            <p:ph type="sldNum" sz="quarter" idx="12"/>
          </p:nvPr>
        </p:nvSpPr>
        <p:spPr/>
        <p:txBody>
          <a:bodyPr/>
          <a:lstStyle/>
          <a:p>
            <a:fld id="{02AFFB12-B70E-4AA8-BB11-AB4B026C9C29}" type="slidenum">
              <a:rPr kumimoji="1" lang="ja-JP" altLang="en-US" smtClean="0"/>
              <a:t>‹#›</a:t>
            </a:fld>
            <a:endParaRPr kumimoji="1" lang="ja-JP" altLang="en-US"/>
          </a:p>
        </p:txBody>
      </p:sp>
    </p:spTree>
    <p:extLst>
      <p:ext uri="{BB962C8B-B14F-4D97-AF65-F5344CB8AC3E}">
        <p14:creationId xmlns:p14="http://schemas.microsoft.com/office/powerpoint/2010/main" val="4009389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1DA732-9947-E939-817A-A7E195766DD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7977D7E-E1B9-6E68-DC99-204CFD7028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81A1225-DAB2-FA06-55E0-3012AC42BC09}"/>
              </a:ext>
            </a:extLst>
          </p:cNvPr>
          <p:cNvSpPr>
            <a:spLocks noGrp="1"/>
          </p:cNvSpPr>
          <p:nvPr>
            <p:ph type="dt" sz="half" idx="10"/>
          </p:nvPr>
        </p:nvSpPr>
        <p:spPr/>
        <p:txBody>
          <a:bodyPr/>
          <a:lstStyle/>
          <a:p>
            <a:fld id="{C0DA2F84-9CE5-4143-A553-932FBBECED29}" type="datetime1">
              <a:rPr kumimoji="1" lang="ja-JP" altLang="en-US" smtClean="0"/>
              <a:t>2026/2/12</a:t>
            </a:fld>
            <a:endParaRPr kumimoji="1" lang="ja-JP" altLang="en-US"/>
          </a:p>
        </p:txBody>
      </p:sp>
      <p:sp>
        <p:nvSpPr>
          <p:cNvPr id="5" name="フッター プレースホルダー 4">
            <a:extLst>
              <a:ext uri="{FF2B5EF4-FFF2-40B4-BE49-F238E27FC236}">
                <a16:creationId xmlns:a16="http://schemas.microsoft.com/office/drawing/2014/main" id="{87834A03-C24F-7767-8870-D44E1769691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5BBB260-1690-8A5F-CFA4-872969830D9C}"/>
              </a:ext>
            </a:extLst>
          </p:cNvPr>
          <p:cNvSpPr>
            <a:spLocks noGrp="1"/>
          </p:cNvSpPr>
          <p:nvPr>
            <p:ph type="sldNum" sz="quarter" idx="12"/>
          </p:nvPr>
        </p:nvSpPr>
        <p:spPr/>
        <p:txBody>
          <a:bodyPr/>
          <a:lstStyle/>
          <a:p>
            <a:fld id="{02AFFB12-B70E-4AA8-BB11-AB4B026C9C29}" type="slidenum">
              <a:rPr kumimoji="1" lang="ja-JP" altLang="en-US" smtClean="0"/>
              <a:t>‹#›</a:t>
            </a:fld>
            <a:endParaRPr kumimoji="1" lang="ja-JP" altLang="en-US"/>
          </a:p>
        </p:txBody>
      </p:sp>
    </p:spTree>
    <p:extLst>
      <p:ext uri="{BB962C8B-B14F-4D97-AF65-F5344CB8AC3E}">
        <p14:creationId xmlns:p14="http://schemas.microsoft.com/office/powerpoint/2010/main" val="498661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EFA79B-64CB-EA24-CAA4-462E12E1816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F2C1493-1961-6BF6-8DC3-47BFF9655DF3}"/>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BE37C26-1292-C6E3-3232-6296D0E7F3C3}"/>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55E2AE2-CE7C-902D-5363-D807A96C848B}"/>
              </a:ext>
            </a:extLst>
          </p:cNvPr>
          <p:cNvSpPr>
            <a:spLocks noGrp="1"/>
          </p:cNvSpPr>
          <p:nvPr>
            <p:ph type="dt" sz="half" idx="10"/>
          </p:nvPr>
        </p:nvSpPr>
        <p:spPr/>
        <p:txBody>
          <a:bodyPr/>
          <a:lstStyle/>
          <a:p>
            <a:fld id="{4EF28450-738B-4616-BA7E-A3272D5AF059}" type="datetime1">
              <a:rPr kumimoji="1" lang="ja-JP" altLang="en-US" smtClean="0"/>
              <a:t>2026/2/12</a:t>
            </a:fld>
            <a:endParaRPr kumimoji="1" lang="ja-JP" altLang="en-US"/>
          </a:p>
        </p:txBody>
      </p:sp>
      <p:sp>
        <p:nvSpPr>
          <p:cNvPr id="6" name="フッター プレースホルダー 5">
            <a:extLst>
              <a:ext uri="{FF2B5EF4-FFF2-40B4-BE49-F238E27FC236}">
                <a16:creationId xmlns:a16="http://schemas.microsoft.com/office/drawing/2014/main" id="{275FAD49-90E6-8472-211E-D981FBBF821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3B15951-FBCD-5488-2F44-C37351DCB9E2}"/>
              </a:ext>
            </a:extLst>
          </p:cNvPr>
          <p:cNvSpPr>
            <a:spLocks noGrp="1"/>
          </p:cNvSpPr>
          <p:nvPr>
            <p:ph type="sldNum" sz="quarter" idx="12"/>
          </p:nvPr>
        </p:nvSpPr>
        <p:spPr/>
        <p:txBody>
          <a:bodyPr/>
          <a:lstStyle/>
          <a:p>
            <a:fld id="{02AFFB12-B70E-4AA8-BB11-AB4B026C9C29}" type="slidenum">
              <a:rPr kumimoji="1" lang="ja-JP" altLang="en-US" smtClean="0"/>
              <a:t>‹#›</a:t>
            </a:fld>
            <a:endParaRPr kumimoji="1" lang="ja-JP" altLang="en-US"/>
          </a:p>
        </p:txBody>
      </p:sp>
    </p:spTree>
    <p:extLst>
      <p:ext uri="{BB962C8B-B14F-4D97-AF65-F5344CB8AC3E}">
        <p14:creationId xmlns:p14="http://schemas.microsoft.com/office/powerpoint/2010/main" val="2394849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E8A60D-DB64-F695-1D4E-445E9E5A86B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1EDB427-80B6-6308-03B5-EF0B11D791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0E2CEF4-E408-EA14-CD9D-AC93476F184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7F3ADCD-FB92-2244-E439-FF8619103D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4516CB8-119E-D6FD-C376-EC6D2833FA2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72A2952-C5A1-746C-0F13-5BC75E3E6FD8}"/>
              </a:ext>
            </a:extLst>
          </p:cNvPr>
          <p:cNvSpPr>
            <a:spLocks noGrp="1"/>
          </p:cNvSpPr>
          <p:nvPr>
            <p:ph type="dt" sz="half" idx="10"/>
          </p:nvPr>
        </p:nvSpPr>
        <p:spPr/>
        <p:txBody>
          <a:bodyPr/>
          <a:lstStyle/>
          <a:p>
            <a:fld id="{54F2D019-6D8A-44A6-AB09-7FAD2EDA187F}" type="datetime1">
              <a:rPr kumimoji="1" lang="ja-JP" altLang="en-US" smtClean="0"/>
              <a:t>2026/2/12</a:t>
            </a:fld>
            <a:endParaRPr kumimoji="1" lang="ja-JP" altLang="en-US"/>
          </a:p>
        </p:txBody>
      </p:sp>
      <p:sp>
        <p:nvSpPr>
          <p:cNvPr id="8" name="フッター プレースホルダー 7">
            <a:extLst>
              <a:ext uri="{FF2B5EF4-FFF2-40B4-BE49-F238E27FC236}">
                <a16:creationId xmlns:a16="http://schemas.microsoft.com/office/drawing/2014/main" id="{F17F2E49-1E96-8920-655F-3C3B5E5A5C7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4760DA5-0D6A-2DCB-4DC0-27BCD8A48CA5}"/>
              </a:ext>
            </a:extLst>
          </p:cNvPr>
          <p:cNvSpPr>
            <a:spLocks noGrp="1"/>
          </p:cNvSpPr>
          <p:nvPr>
            <p:ph type="sldNum" sz="quarter" idx="12"/>
          </p:nvPr>
        </p:nvSpPr>
        <p:spPr/>
        <p:txBody>
          <a:bodyPr/>
          <a:lstStyle/>
          <a:p>
            <a:fld id="{02AFFB12-B70E-4AA8-BB11-AB4B026C9C29}" type="slidenum">
              <a:rPr kumimoji="1" lang="ja-JP" altLang="en-US" smtClean="0"/>
              <a:t>‹#›</a:t>
            </a:fld>
            <a:endParaRPr kumimoji="1" lang="ja-JP" altLang="en-US"/>
          </a:p>
        </p:txBody>
      </p:sp>
    </p:spTree>
    <p:extLst>
      <p:ext uri="{BB962C8B-B14F-4D97-AF65-F5344CB8AC3E}">
        <p14:creationId xmlns:p14="http://schemas.microsoft.com/office/powerpoint/2010/main" val="3745385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539878-1491-E04B-75CD-6DD88A58F44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B1FC4C9-5FAF-1025-60FF-8EFF75314664}"/>
              </a:ext>
            </a:extLst>
          </p:cNvPr>
          <p:cNvSpPr>
            <a:spLocks noGrp="1"/>
          </p:cNvSpPr>
          <p:nvPr>
            <p:ph type="dt" sz="half" idx="10"/>
          </p:nvPr>
        </p:nvSpPr>
        <p:spPr/>
        <p:txBody>
          <a:bodyPr/>
          <a:lstStyle/>
          <a:p>
            <a:fld id="{86B1E028-D0D8-45D3-A948-529FC8C700B5}" type="datetime1">
              <a:rPr kumimoji="1" lang="ja-JP" altLang="en-US" smtClean="0"/>
              <a:t>2026/2/12</a:t>
            </a:fld>
            <a:endParaRPr kumimoji="1" lang="ja-JP" altLang="en-US"/>
          </a:p>
        </p:txBody>
      </p:sp>
      <p:sp>
        <p:nvSpPr>
          <p:cNvPr id="4" name="フッター プレースホルダー 3">
            <a:extLst>
              <a:ext uri="{FF2B5EF4-FFF2-40B4-BE49-F238E27FC236}">
                <a16:creationId xmlns:a16="http://schemas.microsoft.com/office/drawing/2014/main" id="{28D977AA-FFB5-5727-AD59-E6676BF4BB2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A724489-8B50-AD50-3270-608A9502A956}"/>
              </a:ext>
            </a:extLst>
          </p:cNvPr>
          <p:cNvSpPr>
            <a:spLocks noGrp="1"/>
          </p:cNvSpPr>
          <p:nvPr>
            <p:ph type="sldNum" sz="quarter" idx="12"/>
          </p:nvPr>
        </p:nvSpPr>
        <p:spPr/>
        <p:txBody>
          <a:bodyPr/>
          <a:lstStyle/>
          <a:p>
            <a:fld id="{02AFFB12-B70E-4AA8-BB11-AB4B026C9C29}" type="slidenum">
              <a:rPr kumimoji="1" lang="ja-JP" altLang="en-US" smtClean="0"/>
              <a:t>‹#›</a:t>
            </a:fld>
            <a:endParaRPr kumimoji="1" lang="ja-JP" altLang="en-US"/>
          </a:p>
        </p:txBody>
      </p:sp>
    </p:spTree>
    <p:extLst>
      <p:ext uri="{BB962C8B-B14F-4D97-AF65-F5344CB8AC3E}">
        <p14:creationId xmlns:p14="http://schemas.microsoft.com/office/powerpoint/2010/main" val="4131783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C6E50F4-FCE7-0D66-64B3-575F0CC41481}"/>
              </a:ext>
            </a:extLst>
          </p:cNvPr>
          <p:cNvSpPr>
            <a:spLocks noGrp="1"/>
          </p:cNvSpPr>
          <p:nvPr>
            <p:ph type="dt" sz="half" idx="10"/>
          </p:nvPr>
        </p:nvSpPr>
        <p:spPr/>
        <p:txBody>
          <a:bodyPr/>
          <a:lstStyle/>
          <a:p>
            <a:fld id="{BB1727A1-AAAD-4D2A-9026-874A26C92C63}" type="datetime1">
              <a:rPr kumimoji="1" lang="ja-JP" altLang="en-US" smtClean="0"/>
              <a:t>2026/2/12</a:t>
            </a:fld>
            <a:endParaRPr kumimoji="1" lang="ja-JP" altLang="en-US"/>
          </a:p>
        </p:txBody>
      </p:sp>
      <p:sp>
        <p:nvSpPr>
          <p:cNvPr id="3" name="フッター プレースホルダー 2">
            <a:extLst>
              <a:ext uri="{FF2B5EF4-FFF2-40B4-BE49-F238E27FC236}">
                <a16:creationId xmlns:a16="http://schemas.microsoft.com/office/drawing/2014/main" id="{7C362C73-D7CE-D2F3-1297-6B51A1EB565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F75A812-619F-349F-366C-B81F068734E7}"/>
              </a:ext>
            </a:extLst>
          </p:cNvPr>
          <p:cNvSpPr>
            <a:spLocks noGrp="1"/>
          </p:cNvSpPr>
          <p:nvPr>
            <p:ph type="sldNum" sz="quarter" idx="12"/>
          </p:nvPr>
        </p:nvSpPr>
        <p:spPr/>
        <p:txBody>
          <a:bodyPr/>
          <a:lstStyle/>
          <a:p>
            <a:fld id="{02AFFB12-B70E-4AA8-BB11-AB4B026C9C29}" type="slidenum">
              <a:rPr kumimoji="1" lang="ja-JP" altLang="en-US" smtClean="0"/>
              <a:t>‹#›</a:t>
            </a:fld>
            <a:endParaRPr kumimoji="1" lang="ja-JP" altLang="en-US"/>
          </a:p>
        </p:txBody>
      </p:sp>
    </p:spTree>
    <p:extLst>
      <p:ext uri="{BB962C8B-B14F-4D97-AF65-F5344CB8AC3E}">
        <p14:creationId xmlns:p14="http://schemas.microsoft.com/office/powerpoint/2010/main" val="1819122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030C08-8339-BF7F-0627-DC4EED17C98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42787D1-0885-7FE7-64E6-ABCA0D23A2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335C5D8-A874-8C1F-9919-F740AEE54A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F46C860-C916-FB7B-2F53-A45806FAF702}"/>
              </a:ext>
            </a:extLst>
          </p:cNvPr>
          <p:cNvSpPr>
            <a:spLocks noGrp="1"/>
          </p:cNvSpPr>
          <p:nvPr>
            <p:ph type="dt" sz="half" idx="10"/>
          </p:nvPr>
        </p:nvSpPr>
        <p:spPr/>
        <p:txBody>
          <a:bodyPr/>
          <a:lstStyle/>
          <a:p>
            <a:fld id="{4530078E-F891-41AD-A661-39EAA3296A5D}" type="datetime1">
              <a:rPr kumimoji="1" lang="ja-JP" altLang="en-US" smtClean="0"/>
              <a:t>2026/2/12</a:t>
            </a:fld>
            <a:endParaRPr kumimoji="1" lang="ja-JP" altLang="en-US"/>
          </a:p>
        </p:txBody>
      </p:sp>
      <p:sp>
        <p:nvSpPr>
          <p:cNvPr id="6" name="フッター プレースホルダー 5">
            <a:extLst>
              <a:ext uri="{FF2B5EF4-FFF2-40B4-BE49-F238E27FC236}">
                <a16:creationId xmlns:a16="http://schemas.microsoft.com/office/drawing/2014/main" id="{CF8E8D20-5FA4-4C23-BF48-A00C06A90D2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BB0ACB5-E56C-37E3-C246-D93C132F9962}"/>
              </a:ext>
            </a:extLst>
          </p:cNvPr>
          <p:cNvSpPr>
            <a:spLocks noGrp="1"/>
          </p:cNvSpPr>
          <p:nvPr>
            <p:ph type="sldNum" sz="quarter" idx="12"/>
          </p:nvPr>
        </p:nvSpPr>
        <p:spPr/>
        <p:txBody>
          <a:bodyPr/>
          <a:lstStyle/>
          <a:p>
            <a:fld id="{02AFFB12-B70E-4AA8-BB11-AB4B026C9C29}" type="slidenum">
              <a:rPr kumimoji="1" lang="ja-JP" altLang="en-US" smtClean="0"/>
              <a:t>‹#›</a:t>
            </a:fld>
            <a:endParaRPr kumimoji="1" lang="ja-JP" altLang="en-US"/>
          </a:p>
        </p:txBody>
      </p:sp>
    </p:spTree>
    <p:extLst>
      <p:ext uri="{BB962C8B-B14F-4D97-AF65-F5344CB8AC3E}">
        <p14:creationId xmlns:p14="http://schemas.microsoft.com/office/powerpoint/2010/main" val="800131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D9A7CC-E6FD-D410-1F49-77F73F09B6B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B10B7C7-355C-03D6-0872-3BDB0ADC2A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391E7BB-4106-C437-6D5C-B745E6F97E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C0DB7A3-1488-0DE5-18E3-F9F8A73417B1}"/>
              </a:ext>
            </a:extLst>
          </p:cNvPr>
          <p:cNvSpPr>
            <a:spLocks noGrp="1"/>
          </p:cNvSpPr>
          <p:nvPr>
            <p:ph type="dt" sz="half" idx="10"/>
          </p:nvPr>
        </p:nvSpPr>
        <p:spPr/>
        <p:txBody>
          <a:bodyPr/>
          <a:lstStyle/>
          <a:p>
            <a:fld id="{62990310-B1CA-4BBA-AB37-6309C0558248}" type="datetime1">
              <a:rPr kumimoji="1" lang="ja-JP" altLang="en-US" smtClean="0"/>
              <a:t>2026/2/12</a:t>
            </a:fld>
            <a:endParaRPr kumimoji="1" lang="ja-JP" altLang="en-US"/>
          </a:p>
        </p:txBody>
      </p:sp>
      <p:sp>
        <p:nvSpPr>
          <p:cNvPr id="6" name="フッター プレースホルダー 5">
            <a:extLst>
              <a:ext uri="{FF2B5EF4-FFF2-40B4-BE49-F238E27FC236}">
                <a16:creationId xmlns:a16="http://schemas.microsoft.com/office/drawing/2014/main" id="{CF15D504-C314-59E0-AE04-17EDCCA7512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E4592E8-0BD2-8BC5-AFA4-4B9CCC2675D4}"/>
              </a:ext>
            </a:extLst>
          </p:cNvPr>
          <p:cNvSpPr>
            <a:spLocks noGrp="1"/>
          </p:cNvSpPr>
          <p:nvPr>
            <p:ph type="sldNum" sz="quarter" idx="12"/>
          </p:nvPr>
        </p:nvSpPr>
        <p:spPr/>
        <p:txBody>
          <a:bodyPr/>
          <a:lstStyle/>
          <a:p>
            <a:fld id="{02AFFB12-B70E-4AA8-BB11-AB4B026C9C29}" type="slidenum">
              <a:rPr kumimoji="1" lang="ja-JP" altLang="en-US" smtClean="0"/>
              <a:t>‹#›</a:t>
            </a:fld>
            <a:endParaRPr kumimoji="1" lang="ja-JP" altLang="en-US"/>
          </a:p>
        </p:txBody>
      </p:sp>
    </p:spTree>
    <p:extLst>
      <p:ext uri="{BB962C8B-B14F-4D97-AF65-F5344CB8AC3E}">
        <p14:creationId xmlns:p14="http://schemas.microsoft.com/office/powerpoint/2010/main" val="788336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0A41DF3-B17B-3111-0CC2-4ACAFBFAC3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166E489-592C-2C38-663C-0E8E540B0F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67F13E1-3C8B-BFF0-1A3E-D1D86BF84E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6BDC65-50FF-4A34-9E36-84EAB52EB35B}" type="datetime1">
              <a:rPr kumimoji="1" lang="ja-JP" altLang="en-US" smtClean="0"/>
              <a:t>2026/2/12</a:t>
            </a:fld>
            <a:endParaRPr kumimoji="1" lang="ja-JP" altLang="en-US"/>
          </a:p>
        </p:txBody>
      </p:sp>
      <p:sp>
        <p:nvSpPr>
          <p:cNvPr id="5" name="フッター プレースホルダー 4">
            <a:extLst>
              <a:ext uri="{FF2B5EF4-FFF2-40B4-BE49-F238E27FC236}">
                <a16:creationId xmlns:a16="http://schemas.microsoft.com/office/drawing/2014/main" id="{4F002461-D320-5D99-EFEE-B21BD8399B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61D9AAA-799C-2B60-6E7B-0D9251317D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FFB12-B70E-4AA8-BB11-AB4B026C9C29}" type="slidenum">
              <a:rPr kumimoji="1" lang="ja-JP" altLang="en-US" smtClean="0"/>
              <a:t>‹#›</a:t>
            </a:fld>
            <a:endParaRPr kumimoji="1" lang="ja-JP" altLang="en-US"/>
          </a:p>
        </p:txBody>
      </p:sp>
    </p:spTree>
    <p:extLst>
      <p:ext uri="{BB962C8B-B14F-4D97-AF65-F5344CB8AC3E}">
        <p14:creationId xmlns:p14="http://schemas.microsoft.com/office/powerpoint/2010/main" val="208263284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02634C-6731-EF71-E55C-5C4A372B7D31}"/>
              </a:ext>
            </a:extLst>
          </p:cNvPr>
          <p:cNvSpPr>
            <a:spLocks noGrp="1"/>
          </p:cNvSpPr>
          <p:nvPr>
            <p:ph type="ctrTitle"/>
          </p:nvPr>
        </p:nvSpPr>
        <p:spPr>
          <a:xfrm>
            <a:off x="1524000" y="707693"/>
            <a:ext cx="9144000" cy="2387600"/>
          </a:xfrm>
        </p:spPr>
        <p:txBody>
          <a:bodyPr>
            <a:noAutofit/>
          </a:bodyPr>
          <a:lstStyle/>
          <a:p>
            <a:r>
              <a:rPr lang="ja-JP" altLang="ja-JP" sz="3200" b="1" dirty="0">
                <a:latin typeface="BIZ UD明朝 Medium" panose="02020500000000000000" pitchFamily="17" charset="-128"/>
                <a:ea typeface="BIZ UD明朝 Medium" panose="02020500000000000000" pitchFamily="17" charset="-128"/>
              </a:rPr>
              <a:t>有限要素離散変数法</a:t>
            </a:r>
            <a:r>
              <a:rPr lang="en-US" altLang="ja-JP" sz="3200" b="1" dirty="0">
                <a:latin typeface="BIZ UD明朝 Medium" panose="02020500000000000000" pitchFamily="17" charset="-128"/>
                <a:ea typeface="BIZ UD明朝 Medium" panose="02020500000000000000" pitchFamily="17" charset="-128"/>
              </a:rPr>
              <a:t>(FE-DVR)</a:t>
            </a:r>
            <a:r>
              <a:rPr lang="ja-JP" altLang="ja-JP" sz="3200" b="1" dirty="0">
                <a:latin typeface="BIZ UD明朝 Medium" panose="02020500000000000000" pitchFamily="17" charset="-128"/>
                <a:ea typeface="BIZ UD明朝 Medium" panose="02020500000000000000" pitchFamily="17" charset="-128"/>
              </a:rPr>
              <a:t>を用いた</a:t>
            </a:r>
            <a:br>
              <a:rPr lang="en-US" altLang="ja-JP" sz="3200" b="1" dirty="0">
                <a:latin typeface="BIZ UD明朝 Medium" panose="02020500000000000000" pitchFamily="17" charset="-128"/>
                <a:ea typeface="BIZ UD明朝 Medium" panose="02020500000000000000" pitchFamily="17" charset="-128"/>
              </a:rPr>
            </a:br>
            <a:r>
              <a:rPr lang="ja-JP" altLang="ja-JP" sz="3200" b="1" dirty="0">
                <a:latin typeface="BIZ UD明朝 Medium" panose="02020500000000000000" pitchFamily="17" charset="-128"/>
                <a:ea typeface="BIZ UD明朝 Medium" panose="02020500000000000000" pitchFamily="17" charset="-128"/>
              </a:rPr>
              <a:t>周期境界条件での</a:t>
            </a:r>
            <a:br>
              <a:rPr lang="ja-JP" altLang="ja-JP" sz="3200" b="1" dirty="0">
                <a:latin typeface="BIZ UD明朝 Medium" panose="02020500000000000000" pitchFamily="17" charset="-128"/>
                <a:ea typeface="BIZ UD明朝 Medium" panose="02020500000000000000" pitchFamily="17" charset="-128"/>
              </a:rPr>
            </a:br>
            <a:r>
              <a:rPr lang="ja-JP" altLang="ja-JP" sz="3200" b="1" dirty="0">
                <a:latin typeface="BIZ UD明朝 Medium" panose="02020500000000000000" pitchFamily="17" charset="-128"/>
                <a:ea typeface="BIZ UD明朝 Medium" panose="02020500000000000000" pitchFamily="17" charset="-128"/>
              </a:rPr>
              <a:t>自由粒子の固有値問題の数値計算</a:t>
            </a:r>
            <a:endParaRPr kumimoji="1" lang="ja-JP" altLang="en-US" sz="3200" b="1" dirty="0">
              <a:latin typeface="BIZ UD明朝 Medium" panose="02020500000000000000" pitchFamily="17" charset="-128"/>
              <a:ea typeface="BIZ UD明朝 Medium" panose="02020500000000000000" pitchFamily="17" charset="-128"/>
            </a:endParaRPr>
          </a:p>
        </p:txBody>
      </p:sp>
      <p:sp>
        <p:nvSpPr>
          <p:cNvPr id="3" name="字幕 2">
            <a:extLst>
              <a:ext uri="{FF2B5EF4-FFF2-40B4-BE49-F238E27FC236}">
                <a16:creationId xmlns:a16="http://schemas.microsoft.com/office/drawing/2014/main" id="{BE79C4B2-843C-014F-C37C-6E6841E503D1}"/>
              </a:ext>
            </a:extLst>
          </p:cNvPr>
          <p:cNvSpPr>
            <a:spLocks noGrp="1"/>
          </p:cNvSpPr>
          <p:nvPr>
            <p:ph type="subTitle" idx="1"/>
          </p:nvPr>
        </p:nvSpPr>
        <p:spPr>
          <a:xfrm>
            <a:off x="1524000" y="3923414"/>
            <a:ext cx="9144000" cy="2066222"/>
          </a:xfrm>
        </p:spPr>
        <p:txBody>
          <a:bodyPr>
            <a:normAutofit/>
          </a:bodyPr>
          <a:lstStyle/>
          <a:p>
            <a:r>
              <a:rPr kumimoji="1" lang="ja-JP" altLang="en-US" dirty="0"/>
              <a:t>森下研究室所属　物理工学プログラム</a:t>
            </a:r>
            <a:endParaRPr kumimoji="1" lang="en-US" altLang="ja-JP" dirty="0"/>
          </a:p>
          <a:p>
            <a:r>
              <a:rPr lang="en-US" altLang="ja-JP" dirty="0"/>
              <a:t>2210553</a:t>
            </a:r>
            <a:r>
              <a:rPr lang="ja-JP" altLang="en-US" dirty="0"/>
              <a:t>　福原照悟</a:t>
            </a:r>
            <a:endParaRPr lang="en-US" altLang="ja-JP" dirty="0"/>
          </a:p>
          <a:p>
            <a:endParaRPr lang="en-US" altLang="ja-JP" dirty="0"/>
          </a:p>
        </p:txBody>
      </p:sp>
      <p:sp>
        <p:nvSpPr>
          <p:cNvPr id="4" name="スライド番号プレースホルダー 3">
            <a:extLst>
              <a:ext uri="{FF2B5EF4-FFF2-40B4-BE49-F238E27FC236}">
                <a16:creationId xmlns:a16="http://schemas.microsoft.com/office/drawing/2014/main" id="{B92A4B73-7D9F-38B5-2EF6-2B1295698964}"/>
              </a:ext>
            </a:extLst>
          </p:cNvPr>
          <p:cNvSpPr>
            <a:spLocks noGrp="1"/>
          </p:cNvSpPr>
          <p:nvPr>
            <p:ph type="sldNum" sz="quarter" idx="12"/>
          </p:nvPr>
        </p:nvSpPr>
        <p:spPr/>
        <p:txBody>
          <a:bodyPr/>
          <a:lstStyle/>
          <a:p>
            <a:fld id="{02AFFB12-B70E-4AA8-BB11-AB4B026C9C29}" type="slidenum">
              <a:rPr kumimoji="1" lang="ja-JP" altLang="en-US" smtClean="0"/>
              <a:t>1</a:t>
            </a:fld>
            <a:endParaRPr kumimoji="1" lang="ja-JP" altLang="en-US"/>
          </a:p>
        </p:txBody>
      </p:sp>
    </p:spTree>
    <p:extLst>
      <p:ext uri="{BB962C8B-B14F-4D97-AF65-F5344CB8AC3E}">
        <p14:creationId xmlns:p14="http://schemas.microsoft.com/office/powerpoint/2010/main" val="64278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E36A639A-639F-1EEF-4A4A-2201870932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2685" y="2314911"/>
            <a:ext cx="2105734" cy="616468"/>
          </a:xfrm>
          <a:prstGeom prst="rect">
            <a:avLst/>
          </a:prstGeom>
        </p:spPr>
      </p:pic>
      <p:sp>
        <p:nvSpPr>
          <p:cNvPr id="4" name="スライド番号プレースホルダー 3">
            <a:extLst>
              <a:ext uri="{FF2B5EF4-FFF2-40B4-BE49-F238E27FC236}">
                <a16:creationId xmlns:a16="http://schemas.microsoft.com/office/drawing/2014/main" id="{E87B7CE9-0B20-9DD0-C3DD-2CFB274C738F}"/>
              </a:ext>
            </a:extLst>
          </p:cNvPr>
          <p:cNvSpPr>
            <a:spLocks noGrp="1"/>
          </p:cNvSpPr>
          <p:nvPr>
            <p:ph type="sldNum" sz="quarter" idx="12"/>
          </p:nvPr>
        </p:nvSpPr>
        <p:spPr/>
        <p:txBody>
          <a:bodyPr/>
          <a:lstStyle/>
          <a:p>
            <a:fld id="{02AFFB12-B70E-4AA8-BB11-AB4B026C9C29}" type="slidenum">
              <a:rPr kumimoji="1" lang="ja-JP" altLang="en-US" smtClean="0"/>
              <a:t>10</a:t>
            </a:fld>
            <a:endParaRPr kumimoji="1" lang="ja-JP" altLang="en-US"/>
          </a:p>
        </p:txBody>
      </p:sp>
      <p:pic>
        <p:nvPicPr>
          <p:cNvPr id="8" name="図 7">
            <a:extLst>
              <a:ext uri="{FF2B5EF4-FFF2-40B4-BE49-F238E27FC236}">
                <a16:creationId xmlns:a16="http://schemas.microsoft.com/office/drawing/2014/main" id="{6800EAC5-1FE7-7D8D-3143-3DEF0E3148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4527" y="361033"/>
            <a:ext cx="3343785" cy="867176"/>
          </a:xfrm>
          <a:prstGeom prst="rect">
            <a:avLst/>
          </a:prstGeom>
        </p:spPr>
      </p:pic>
      <p:pic>
        <p:nvPicPr>
          <p:cNvPr id="18" name="図 17">
            <a:extLst>
              <a:ext uri="{FF2B5EF4-FFF2-40B4-BE49-F238E27FC236}">
                <a16:creationId xmlns:a16="http://schemas.microsoft.com/office/drawing/2014/main" id="{93E9D729-ACD0-87AE-126A-EEBCEB1FA7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9212" y="1334789"/>
            <a:ext cx="3792341" cy="873044"/>
          </a:xfrm>
          <a:prstGeom prst="rect">
            <a:avLst/>
          </a:prstGeom>
        </p:spPr>
      </p:pic>
      <p:pic>
        <p:nvPicPr>
          <p:cNvPr id="20" name="図 19">
            <a:extLst>
              <a:ext uri="{FF2B5EF4-FFF2-40B4-BE49-F238E27FC236}">
                <a16:creationId xmlns:a16="http://schemas.microsoft.com/office/drawing/2014/main" id="{B7AA2D36-BD70-8B09-5E99-933ECA831E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9853" y="3115777"/>
            <a:ext cx="3937465" cy="2685799"/>
          </a:xfrm>
          <a:prstGeom prst="rect">
            <a:avLst/>
          </a:prstGeom>
        </p:spPr>
      </p:pic>
      <p:pic>
        <p:nvPicPr>
          <p:cNvPr id="23" name="図 22">
            <a:extLst>
              <a:ext uri="{FF2B5EF4-FFF2-40B4-BE49-F238E27FC236}">
                <a16:creationId xmlns:a16="http://schemas.microsoft.com/office/drawing/2014/main" id="{BDB93C27-D7CB-7E42-BF00-83CA63709A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10600" y="5938199"/>
            <a:ext cx="472719" cy="377027"/>
          </a:xfrm>
          <a:prstGeom prst="rect">
            <a:avLst/>
          </a:prstGeom>
        </p:spPr>
      </p:pic>
      <p:pic>
        <p:nvPicPr>
          <p:cNvPr id="25" name="図 24">
            <a:extLst>
              <a:ext uri="{FF2B5EF4-FFF2-40B4-BE49-F238E27FC236}">
                <a16:creationId xmlns:a16="http://schemas.microsoft.com/office/drawing/2014/main" id="{C40407E5-0922-2CD8-EE90-18F44F3A9C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40791" y="5745243"/>
            <a:ext cx="665475" cy="377027"/>
          </a:xfrm>
          <a:prstGeom prst="rect">
            <a:avLst/>
          </a:prstGeom>
        </p:spPr>
      </p:pic>
      <p:pic>
        <p:nvPicPr>
          <p:cNvPr id="27" name="図 26">
            <a:extLst>
              <a:ext uri="{FF2B5EF4-FFF2-40B4-BE49-F238E27FC236}">
                <a16:creationId xmlns:a16="http://schemas.microsoft.com/office/drawing/2014/main" id="{5654910F-8F77-B79A-2B4D-A44E27A168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52704" y="5745243"/>
            <a:ext cx="685641" cy="412311"/>
          </a:xfrm>
          <a:prstGeom prst="rect">
            <a:avLst/>
          </a:prstGeom>
        </p:spPr>
      </p:pic>
      <p:sp>
        <p:nvSpPr>
          <p:cNvPr id="28" name="テキスト ボックス 27">
            <a:extLst>
              <a:ext uri="{FF2B5EF4-FFF2-40B4-BE49-F238E27FC236}">
                <a16:creationId xmlns:a16="http://schemas.microsoft.com/office/drawing/2014/main" id="{DC0641F3-2DB8-AECF-A506-633F342AB083}"/>
              </a:ext>
            </a:extLst>
          </p:cNvPr>
          <p:cNvSpPr txBox="1"/>
          <p:nvPr/>
        </p:nvSpPr>
        <p:spPr>
          <a:xfrm>
            <a:off x="6667205" y="5915800"/>
            <a:ext cx="4565914" cy="369332"/>
          </a:xfrm>
          <a:prstGeom prst="rect">
            <a:avLst/>
          </a:prstGeom>
          <a:noFill/>
          <a:ln>
            <a:solidFill>
              <a:schemeClr val="accent2"/>
            </a:solidFill>
          </a:ln>
        </p:spPr>
        <p:txBody>
          <a:bodyPr wrap="square" rtlCol="0">
            <a:spAutoFit/>
          </a:bodyPr>
          <a:lstStyle/>
          <a:p>
            <a:r>
              <a:rPr kumimoji="1" lang="ja-JP" altLang="en-US" dirty="0"/>
              <a:t>ポテンシャル項と　　は近似的に対角行列</a:t>
            </a:r>
          </a:p>
        </p:txBody>
      </p:sp>
      <p:pic>
        <p:nvPicPr>
          <p:cNvPr id="29" name="図 28">
            <a:extLst>
              <a:ext uri="{FF2B5EF4-FFF2-40B4-BE49-F238E27FC236}">
                <a16:creationId xmlns:a16="http://schemas.microsoft.com/office/drawing/2014/main" id="{32586B2B-638C-52C2-17C5-3F1AC07989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64215" y="5727287"/>
            <a:ext cx="472719" cy="377027"/>
          </a:xfrm>
          <a:prstGeom prst="rect">
            <a:avLst/>
          </a:prstGeom>
        </p:spPr>
      </p:pic>
      <p:sp>
        <p:nvSpPr>
          <p:cNvPr id="5" name="テキスト ボックス 4">
            <a:extLst>
              <a:ext uri="{FF2B5EF4-FFF2-40B4-BE49-F238E27FC236}">
                <a16:creationId xmlns:a16="http://schemas.microsoft.com/office/drawing/2014/main" id="{DE2E07E4-E74A-07DD-BA79-2E6D24B6C661}"/>
              </a:ext>
            </a:extLst>
          </p:cNvPr>
          <p:cNvSpPr txBox="1"/>
          <p:nvPr/>
        </p:nvSpPr>
        <p:spPr>
          <a:xfrm>
            <a:off x="1626781" y="685799"/>
            <a:ext cx="1800493" cy="369332"/>
          </a:xfrm>
          <a:prstGeom prst="rect">
            <a:avLst/>
          </a:prstGeom>
          <a:noFill/>
        </p:spPr>
        <p:txBody>
          <a:bodyPr wrap="none" rtlCol="0">
            <a:spAutoFit/>
          </a:bodyPr>
          <a:lstStyle/>
          <a:p>
            <a:r>
              <a:rPr kumimoji="1" lang="ja-JP" altLang="en-US" b="1" dirty="0"/>
              <a:t>ポテンシャル項</a:t>
            </a:r>
          </a:p>
        </p:txBody>
      </p:sp>
      <p:sp>
        <p:nvSpPr>
          <p:cNvPr id="6" name="テキスト ボックス 5">
            <a:extLst>
              <a:ext uri="{FF2B5EF4-FFF2-40B4-BE49-F238E27FC236}">
                <a16:creationId xmlns:a16="http://schemas.microsoft.com/office/drawing/2014/main" id="{CF9098B4-F010-EAB9-F8A8-CE7E9F8B6438}"/>
              </a:ext>
            </a:extLst>
          </p:cNvPr>
          <p:cNvSpPr txBox="1"/>
          <p:nvPr/>
        </p:nvSpPr>
        <p:spPr>
          <a:xfrm>
            <a:off x="541766" y="3345137"/>
            <a:ext cx="3179075" cy="369332"/>
          </a:xfrm>
          <a:prstGeom prst="rect">
            <a:avLst/>
          </a:prstGeom>
          <a:noFill/>
        </p:spPr>
        <p:txBody>
          <a:bodyPr wrap="none" rtlCol="0">
            <a:spAutoFit/>
          </a:bodyPr>
          <a:lstStyle/>
          <a:p>
            <a:r>
              <a:rPr kumimoji="1" lang="ja-JP" altLang="en-US" b="1" dirty="0"/>
              <a:t>重なり行列</a:t>
            </a:r>
            <a:r>
              <a:rPr kumimoji="1" lang="en-US" altLang="ja-JP" b="1" dirty="0"/>
              <a:t>(Overlap Matrix)</a:t>
            </a:r>
            <a:endParaRPr kumimoji="1" lang="ja-JP" altLang="en-US" b="1" dirty="0"/>
          </a:p>
        </p:txBody>
      </p:sp>
    </p:spTree>
    <p:extLst>
      <p:ext uri="{BB962C8B-B14F-4D97-AF65-F5344CB8AC3E}">
        <p14:creationId xmlns:p14="http://schemas.microsoft.com/office/powerpoint/2010/main" val="2806326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F60989-287B-F3E1-3DD9-98AD47A903B6}"/>
              </a:ext>
            </a:extLst>
          </p:cNvPr>
          <p:cNvSpPr>
            <a:spLocks noGrp="1"/>
          </p:cNvSpPr>
          <p:nvPr>
            <p:ph type="title"/>
          </p:nvPr>
        </p:nvSpPr>
        <p:spPr>
          <a:xfrm>
            <a:off x="1012104" y="903181"/>
            <a:ext cx="7492377" cy="1225073"/>
          </a:xfrm>
        </p:spPr>
        <p:txBody>
          <a:bodyPr>
            <a:normAutofit/>
          </a:bodyPr>
          <a:lstStyle/>
          <a:p>
            <a:r>
              <a:rPr lang="ja-JP" altLang="en-US" sz="2000" dirty="0">
                <a:latin typeface="+mn-lt"/>
                <a:ea typeface="BIZ UD明朝 Medium" panose="02020500000000000000" pitchFamily="17" charset="-128"/>
              </a:rPr>
              <a:t>固有値の計算結果と解析解の比較</a:t>
            </a:r>
            <a:r>
              <a:rPr lang="en-US" altLang="ja-JP" sz="2000" dirty="0">
                <a:latin typeface="+mn-lt"/>
                <a:ea typeface="BIZ UD明朝 Medium" panose="02020500000000000000" pitchFamily="17" charset="-128"/>
              </a:rPr>
              <a:t>(N=900)</a:t>
            </a:r>
            <a:endParaRPr kumimoji="1" lang="ja-JP" altLang="en-US" sz="2000" dirty="0">
              <a:latin typeface="+mn-lt"/>
              <a:ea typeface="BIZ UD明朝 Medium" panose="02020500000000000000" pitchFamily="17" charset="-128"/>
            </a:endParaRPr>
          </a:p>
        </p:txBody>
      </p:sp>
      <p:pic>
        <p:nvPicPr>
          <p:cNvPr id="5" name="コンテンツ プレースホルダー 4">
            <a:extLst>
              <a:ext uri="{FF2B5EF4-FFF2-40B4-BE49-F238E27FC236}">
                <a16:creationId xmlns:a16="http://schemas.microsoft.com/office/drawing/2014/main" id="{03ABDB2A-821D-C0FF-02E1-34C42EBB02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0073" y="1690687"/>
            <a:ext cx="5808645" cy="4528541"/>
          </a:xfrm>
        </p:spPr>
      </p:pic>
      <p:sp>
        <p:nvSpPr>
          <p:cNvPr id="3" name="スライド番号プレースホルダー 2">
            <a:extLst>
              <a:ext uri="{FF2B5EF4-FFF2-40B4-BE49-F238E27FC236}">
                <a16:creationId xmlns:a16="http://schemas.microsoft.com/office/drawing/2014/main" id="{1D67DE4E-0775-204F-CCE0-B2481DE8BCF6}"/>
              </a:ext>
            </a:extLst>
          </p:cNvPr>
          <p:cNvSpPr>
            <a:spLocks noGrp="1"/>
          </p:cNvSpPr>
          <p:nvPr>
            <p:ph type="sldNum" sz="quarter" idx="12"/>
          </p:nvPr>
        </p:nvSpPr>
        <p:spPr/>
        <p:txBody>
          <a:bodyPr/>
          <a:lstStyle/>
          <a:p>
            <a:fld id="{02AFFB12-B70E-4AA8-BB11-AB4B026C9C29}" type="slidenum">
              <a:rPr kumimoji="1" lang="ja-JP" altLang="en-US" smtClean="0"/>
              <a:t>11</a:t>
            </a:fld>
            <a:endParaRPr kumimoji="1" lang="ja-JP" altLang="en-US" dirty="0"/>
          </a:p>
        </p:txBody>
      </p:sp>
      <p:sp>
        <p:nvSpPr>
          <p:cNvPr id="6" name="テキスト ボックス 5">
            <a:extLst>
              <a:ext uri="{FF2B5EF4-FFF2-40B4-BE49-F238E27FC236}">
                <a16:creationId xmlns:a16="http://schemas.microsoft.com/office/drawing/2014/main" id="{91AF025D-95B4-33DD-5031-19CC97A2CEDE}"/>
              </a:ext>
            </a:extLst>
          </p:cNvPr>
          <p:cNvSpPr txBox="1"/>
          <p:nvPr/>
        </p:nvSpPr>
        <p:spPr>
          <a:xfrm>
            <a:off x="740073" y="419772"/>
            <a:ext cx="2199047" cy="584775"/>
          </a:xfrm>
          <a:prstGeom prst="rect">
            <a:avLst/>
          </a:prstGeom>
          <a:noFill/>
        </p:spPr>
        <p:txBody>
          <a:bodyPr wrap="square" rtlCol="0">
            <a:spAutoFit/>
          </a:bodyPr>
          <a:lstStyle/>
          <a:p>
            <a:r>
              <a:rPr kumimoji="1" lang="ja-JP" altLang="en-US" sz="3200" dirty="0"/>
              <a:t>計算結果</a:t>
            </a:r>
          </a:p>
        </p:txBody>
      </p:sp>
      <p:sp>
        <p:nvSpPr>
          <p:cNvPr id="4" name="テキスト ボックス 3">
            <a:extLst>
              <a:ext uri="{FF2B5EF4-FFF2-40B4-BE49-F238E27FC236}">
                <a16:creationId xmlns:a16="http://schemas.microsoft.com/office/drawing/2014/main" id="{9032F6C3-0F02-D9D8-24B6-38E74C2B17C8}"/>
              </a:ext>
            </a:extLst>
          </p:cNvPr>
          <p:cNvSpPr txBox="1"/>
          <p:nvPr/>
        </p:nvSpPr>
        <p:spPr>
          <a:xfrm>
            <a:off x="7200900" y="2491228"/>
            <a:ext cx="4134465" cy="707886"/>
          </a:xfrm>
          <a:prstGeom prst="rect">
            <a:avLst/>
          </a:prstGeom>
          <a:noFill/>
        </p:spPr>
        <p:txBody>
          <a:bodyPr wrap="none" rtlCol="0">
            <a:spAutoFit/>
          </a:bodyPr>
          <a:lstStyle/>
          <a:p>
            <a:r>
              <a:rPr kumimoji="1" lang="en-US" altLang="ja-JP" sz="2000" dirty="0"/>
              <a:t>n=1: </a:t>
            </a:r>
            <a:r>
              <a:rPr kumimoji="1" lang="ja-JP" altLang="en-US" sz="2000" dirty="0"/>
              <a:t>　</a:t>
            </a:r>
            <a:r>
              <a:rPr lang="en-US" altLang="ja-JP" sz="2000" dirty="0"/>
              <a:t>FDM</a:t>
            </a:r>
            <a:r>
              <a:rPr kumimoji="1" lang="ja-JP" altLang="en-US" sz="2000" dirty="0"/>
              <a:t>は</a:t>
            </a:r>
            <a:r>
              <a:rPr lang="ja-JP" altLang="en-US" sz="2000" dirty="0"/>
              <a:t>有効数字</a:t>
            </a:r>
            <a:r>
              <a:rPr lang="en-US" altLang="ja-JP" sz="2000" dirty="0">
                <a:solidFill>
                  <a:srgbClr val="FF0000"/>
                </a:solidFill>
              </a:rPr>
              <a:t>5</a:t>
            </a:r>
            <a:r>
              <a:rPr lang="ja-JP" altLang="en-US" sz="2000" dirty="0"/>
              <a:t>桁一致、</a:t>
            </a:r>
            <a:endParaRPr lang="en-US" altLang="ja-JP" sz="2000" dirty="0"/>
          </a:p>
          <a:p>
            <a:r>
              <a:rPr kumimoji="1" lang="ja-JP" altLang="en-US" sz="2000" dirty="0"/>
              <a:t>　　　</a:t>
            </a:r>
            <a:r>
              <a:rPr kumimoji="1" lang="en-US" altLang="ja-JP" sz="2000" dirty="0"/>
              <a:t>FEDVR</a:t>
            </a:r>
            <a:r>
              <a:rPr kumimoji="1" lang="ja-JP" altLang="en-US" sz="2000" dirty="0"/>
              <a:t>は有効数字</a:t>
            </a:r>
            <a:r>
              <a:rPr kumimoji="1" lang="en-US" altLang="ja-JP" sz="2000" dirty="0">
                <a:solidFill>
                  <a:srgbClr val="FF0000"/>
                </a:solidFill>
              </a:rPr>
              <a:t>10</a:t>
            </a:r>
            <a:r>
              <a:rPr kumimoji="1" lang="ja-JP" altLang="en-US" sz="2000" dirty="0"/>
              <a:t>桁一致</a:t>
            </a:r>
          </a:p>
        </p:txBody>
      </p:sp>
      <p:sp>
        <p:nvSpPr>
          <p:cNvPr id="10" name="矢印: 下 9">
            <a:extLst>
              <a:ext uri="{FF2B5EF4-FFF2-40B4-BE49-F238E27FC236}">
                <a16:creationId xmlns:a16="http://schemas.microsoft.com/office/drawing/2014/main" id="{E394F3BB-8BA5-CE24-29E1-0FD51755FD84}"/>
              </a:ext>
            </a:extLst>
          </p:cNvPr>
          <p:cNvSpPr/>
          <p:nvPr/>
        </p:nvSpPr>
        <p:spPr>
          <a:xfrm rot="5400000">
            <a:off x="6723450" y="2458046"/>
            <a:ext cx="118847" cy="677371"/>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E435003C-CF58-DD5A-4D6C-82EA70F4E558}"/>
              </a:ext>
            </a:extLst>
          </p:cNvPr>
          <p:cNvCxnSpPr/>
          <p:nvPr/>
        </p:nvCxnSpPr>
        <p:spPr>
          <a:xfrm>
            <a:off x="6021532" y="263409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CB9230F8-E829-4792-8604-ACBB483983BA}"/>
              </a:ext>
            </a:extLst>
          </p:cNvPr>
          <p:cNvCxnSpPr/>
          <p:nvPr/>
        </p:nvCxnSpPr>
        <p:spPr>
          <a:xfrm>
            <a:off x="6079787" y="2649814"/>
            <a:ext cx="1225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6B5E0813-4209-8D65-EE09-038FE55A509F}"/>
              </a:ext>
            </a:extLst>
          </p:cNvPr>
          <p:cNvCxnSpPr/>
          <p:nvPr/>
        </p:nvCxnSpPr>
        <p:spPr>
          <a:xfrm>
            <a:off x="6079786" y="2953517"/>
            <a:ext cx="1225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D74242C9-9BB7-08F5-FCB8-775FDF9B24FC}"/>
              </a:ext>
            </a:extLst>
          </p:cNvPr>
          <p:cNvCxnSpPr>
            <a:cxnSpLocks/>
          </p:cNvCxnSpPr>
          <p:nvPr/>
        </p:nvCxnSpPr>
        <p:spPr>
          <a:xfrm flipV="1">
            <a:off x="6209714" y="2636480"/>
            <a:ext cx="0" cy="3296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6CCD5BBB-8DCF-1246-9F09-3412839817DA}"/>
              </a:ext>
            </a:extLst>
          </p:cNvPr>
          <p:cNvCxnSpPr/>
          <p:nvPr/>
        </p:nvCxnSpPr>
        <p:spPr>
          <a:xfrm>
            <a:off x="6062343" y="5627607"/>
            <a:ext cx="1225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31E25EA4-50DB-C6EA-9FE2-E1282E5F7507}"/>
              </a:ext>
            </a:extLst>
          </p:cNvPr>
          <p:cNvCxnSpPr/>
          <p:nvPr/>
        </p:nvCxnSpPr>
        <p:spPr>
          <a:xfrm>
            <a:off x="6062342" y="5931310"/>
            <a:ext cx="1225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C4BBBF61-0266-76E3-648B-10648A92B7E4}"/>
              </a:ext>
            </a:extLst>
          </p:cNvPr>
          <p:cNvCxnSpPr>
            <a:cxnSpLocks/>
          </p:cNvCxnSpPr>
          <p:nvPr/>
        </p:nvCxnSpPr>
        <p:spPr>
          <a:xfrm flipV="1">
            <a:off x="6192270" y="5614273"/>
            <a:ext cx="0" cy="3296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矢印: 下 27">
            <a:extLst>
              <a:ext uri="{FF2B5EF4-FFF2-40B4-BE49-F238E27FC236}">
                <a16:creationId xmlns:a16="http://schemas.microsoft.com/office/drawing/2014/main" id="{63F9B429-2E2C-3369-C6C9-E982701F72C3}"/>
              </a:ext>
            </a:extLst>
          </p:cNvPr>
          <p:cNvSpPr/>
          <p:nvPr/>
        </p:nvSpPr>
        <p:spPr>
          <a:xfrm rot="5400000">
            <a:off x="6723450" y="5440410"/>
            <a:ext cx="118847" cy="677371"/>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7BBF97C2-72CA-A1F8-F1B4-7AB6BD58DBD4}"/>
              </a:ext>
            </a:extLst>
          </p:cNvPr>
          <p:cNvSpPr txBox="1"/>
          <p:nvPr/>
        </p:nvSpPr>
        <p:spPr>
          <a:xfrm>
            <a:off x="7270956" y="5455929"/>
            <a:ext cx="4600940" cy="707886"/>
          </a:xfrm>
          <a:prstGeom prst="rect">
            <a:avLst/>
          </a:prstGeom>
          <a:noFill/>
        </p:spPr>
        <p:txBody>
          <a:bodyPr wrap="none" rtlCol="0">
            <a:spAutoFit/>
          </a:bodyPr>
          <a:lstStyle/>
          <a:p>
            <a:r>
              <a:rPr kumimoji="1" lang="en-US" altLang="ja-JP" sz="2000" dirty="0"/>
              <a:t>n=6: </a:t>
            </a:r>
            <a:r>
              <a:rPr kumimoji="1" lang="ja-JP" altLang="en-US" sz="2000" dirty="0"/>
              <a:t>　</a:t>
            </a:r>
            <a:r>
              <a:rPr kumimoji="1" lang="en-US" altLang="ja-JP" sz="2000" dirty="0"/>
              <a:t>FDM</a:t>
            </a:r>
            <a:r>
              <a:rPr kumimoji="1" lang="ja-JP" altLang="en-US" sz="2000" dirty="0"/>
              <a:t>は有効数字</a:t>
            </a:r>
            <a:r>
              <a:rPr kumimoji="1" lang="en-US" altLang="ja-JP" sz="2000" dirty="0">
                <a:solidFill>
                  <a:srgbClr val="FF0000"/>
                </a:solidFill>
              </a:rPr>
              <a:t>3</a:t>
            </a:r>
            <a:r>
              <a:rPr kumimoji="1" lang="ja-JP" altLang="en-US" sz="2000" dirty="0"/>
              <a:t>桁一致</a:t>
            </a:r>
            <a:endParaRPr kumimoji="1" lang="en-US" altLang="ja-JP" sz="2000" dirty="0"/>
          </a:p>
          <a:p>
            <a:r>
              <a:rPr lang="ja-JP" altLang="en-US" sz="2000" dirty="0"/>
              <a:t>　　　</a:t>
            </a:r>
            <a:r>
              <a:rPr kumimoji="1" lang="en-US" altLang="ja-JP" sz="2000" dirty="0"/>
              <a:t>FEDVR</a:t>
            </a:r>
            <a:r>
              <a:rPr kumimoji="1" lang="ja-JP" altLang="en-US" sz="2000" dirty="0"/>
              <a:t>は有効数字</a:t>
            </a:r>
            <a:r>
              <a:rPr kumimoji="1" lang="en-US" altLang="ja-JP" sz="2000" dirty="0">
                <a:solidFill>
                  <a:srgbClr val="FF0000"/>
                </a:solidFill>
              </a:rPr>
              <a:t>10~11</a:t>
            </a:r>
            <a:r>
              <a:rPr kumimoji="1" lang="ja-JP" altLang="en-US" sz="2000" dirty="0"/>
              <a:t>桁一致</a:t>
            </a:r>
          </a:p>
        </p:txBody>
      </p:sp>
      <p:sp>
        <p:nvSpPr>
          <p:cNvPr id="30" name="テキスト ボックス 29">
            <a:extLst>
              <a:ext uri="{FF2B5EF4-FFF2-40B4-BE49-F238E27FC236}">
                <a16:creationId xmlns:a16="http://schemas.microsoft.com/office/drawing/2014/main" id="{E694D106-23D7-76A5-8A15-6215594550DF}"/>
              </a:ext>
            </a:extLst>
          </p:cNvPr>
          <p:cNvSpPr txBox="1"/>
          <p:nvPr/>
        </p:nvSpPr>
        <p:spPr>
          <a:xfrm>
            <a:off x="17835" y="1801910"/>
            <a:ext cx="1008993" cy="338554"/>
          </a:xfrm>
          <a:prstGeom prst="rect">
            <a:avLst/>
          </a:prstGeom>
          <a:noFill/>
        </p:spPr>
        <p:txBody>
          <a:bodyPr wrap="square" rtlCol="0">
            <a:spAutoFit/>
          </a:bodyPr>
          <a:lstStyle/>
          <a:p>
            <a:r>
              <a:rPr kumimoji="1" lang="ja-JP" altLang="en-US" sz="1600" dirty="0"/>
              <a:t>主量子数</a:t>
            </a:r>
          </a:p>
        </p:txBody>
      </p:sp>
      <p:sp>
        <p:nvSpPr>
          <p:cNvPr id="31" name="テキスト ボックス 30">
            <a:extLst>
              <a:ext uri="{FF2B5EF4-FFF2-40B4-BE49-F238E27FC236}">
                <a16:creationId xmlns:a16="http://schemas.microsoft.com/office/drawing/2014/main" id="{DEC78E96-B1BA-5A8F-A072-58CF688846CE}"/>
              </a:ext>
            </a:extLst>
          </p:cNvPr>
          <p:cNvSpPr txBox="1"/>
          <p:nvPr/>
        </p:nvSpPr>
        <p:spPr>
          <a:xfrm>
            <a:off x="1298859" y="1776673"/>
            <a:ext cx="1199367" cy="369332"/>
          </a:xfrm>
          <a:prstGeom prst="rect">
            <a:avLst/>
          </a:prstGeom>
          <a:solidFill>
            <a:schemeClr val="bg1"/>
          </a:solidFill>
        </p:spPr>
        <p:txBody>
          <a:bodyPr wrap="none" rtlCol="0">
            <a:spAutoFit/>
          </a:bodyPr>
          <a:lstStyle/>
          <a:p>
            <a:r>
              <a:rPr lang="en-US" altLang="ja-JP" dirty="0"/>
              <a:t>E(</a:t>
            </a:r>
            <a:r>
              <a:rPr lang="ja-JP" altLang="en-US" dirty="0"/>
              <a:t>解析解</a:t>
            </a:r>
            <a:r>
              <a:rPr lang="en-US" altLang="ja-JP" dirty="0"/>
              <a:t>)</a:t>
            </a:r>
            <a:endParaRPr kumimoji="1" lang="ja-JP" altLang="en-US" dirty="0"/>
          </a:p>
        </p:txBody>
      </p:sp>
      <p:sp>
        <p:nvSpPr>
          <p:cNvPr id="32" name="テキスト ボックス 31">
            <a:extLst>
              <a:ext uri="{FF2B5EF4-FFF2-40B4-BE49-F238E27FC236}">
                <a16:creationId xmlns:a16="http://schemas.microsoft.com/office/drawing/2014/main" id="{0578C3DC-524F-FA76-8D33-92BAD3061F28}"/>
              </a:ext>
            </a:extLst>
          </p:cNvPr>
          <p:cNvSpPr txBox="1"/>
          <p:nvPr/>
        </p:nvSpPr>
        <p:spPr>
          <a:xfrm>
            <a:off x="2784981" y="1776673"/>
            <a:ext cx="1096775" cy="369332"/>
          </a:xfrm>
          <a:prstGeom prst="rect">
            <a:avLst/>
          </a:prstGeom>
          <a:solidFill>
            <a:schemeClr val="bg1"/>
          </a:solidFill>
        </p:spPr>
        <p:txBody>
          <a:bodyPr wrap="none" rtlCol="0">
            <a:spAutoFit/>
          </a:bodyPr>
          <a:lstStyle/>
          <a:p>
            <a:r>
              <a:rPr lang="en-US" altLang="ja-JP" dirty="0"/>
              <a:t>E (FDM)</a:t>
            </a:r>
            <a:endParaRPr kumimoji="1" lang="ja-JP" altLang="en-US" dirty="0"/>
          </a:p>
        </p:txBody>
      </p:sp>
      <p:sp>
        <p:nvSpPr>
          <p:cNvPr id="33" name="テキスト ボックス 32">
            <a:extLst>
              <a:ext uri="{FF2B5EF4-FFF2-40B4-BE49-F238E27FC236}">
                <a16:creationId xmlns:a16="http://schemas.microsoft.com/office/drawing/2014/main" id="{00BF6040-0E47-1319-9FD8-5BB8551D391B}"/>
              </a:ext>
            </a:extLst>
          </p:cNvPr>
          <p:cNvSpPr txBox="1"/>
          <p:nvPr/>
        </p:nvSpPr>
        <p:spPr>
          <a:xfrm>
            <a:off x="4685910" y="1776673"/>
            <a:ext cx="1330814" cy="369332"/>
          </a:xfrm>
          <a:prstGeom prst="rect">
            <a:avLst/>
          </a:prstGeom>
          <a:solidFill>
            <a:schemeClr val="bg1"/>
          </a:solidFill>
        </p:spPr>
        <p:txBody>
          <a:bodyPr wrap="none" rtlCol="0">
            <a:spAutoFit/>
          </a:bodyPr>
          <a:lstStyle/>
          <a:p>
            <a:r>
              <a:rPr lang="en-US" altLang="ja-JP" dirty="0"/>
              <a:t>E (FEDVR)</a:t>
            </a:r>
            <a:endParaRPr kumimoji="1" lang="ja-JP" altLang="en-US" dirty="0"/>
          </a:p>
        </p:txBody>
      </p:sp>
    </p:spTree>
    <p:extLst>
      <p:ext uri="{BB962C8B-B14F-4D97-AF65-F5344CB8AC3E}">
        <p14:creationId xmlns:p14="http://schemas.microsoft.com/office/powerpoint/2010/main" val="1399617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F47C27-D252-7050-8D6C-3BCBDC4A4C1B}"/>
              </a:ext>
            </a:extLst>
          </p:cNvPr>
          <p:cNvSpPr>
            <a:spLocks noGrp="1"/>
          </p:cNvSpPr>
          <p:nvPr>
            <p:ph type="title"/>
          </p:nvPr>
        </p:nvSpPr>
        <p:spPr/>
        <p:txBody>
          <a:bodyPr>
            <a:normAutofit/>
          </a:bodyPr>
          <a:lstStyle/>
          <a:p>
            <a:r>
              <a:rPr kumimoji="1" lang="en-US" altLang="ja-JP" sz="3600" dirty="0"/>
              <a:t>FDM</a:t>
            </a:r>
            <a:r>
              <a:rPr kumimoji="1" lang="ja-JP" altLang="en-US" sz="3600" dirty="0"/>
              <a:t>と</a:t>
            </a:r>
            <a:r>
              <a:rPr kumimoji="1" lang="en-US" altLang="ja-JP" sz="3600" dirty="0"/>
              <a:t>FEDVR</a:t>
            </a:r>
            <a:r>
              <a:rPr kumimoji="1" lang="ja-JP" altLang="en-US" sz="3600" dirty="0"/>
              <a:t>の固有値計算時間の</a:t>
            </a:r>
            <a:r>
              <a:rPr kumimoji="1" lang="en-US" altLang="ja-JP" sz="3600" dirty="0"/>
              <a:t>N</a:t>
            </a:r>
            <a:r>
              <a:rPr kumimoji="1" lang="ja-JP" altLang="en-US" sz="3600" dirty="0"/>
              <a:t>依存性</a:t>
            </a:r>
          </a:p>
        </p:txBody>
      </p:sp>
      <p:sp>
        <p:nvSpPr>
          <p:cNvPr id="4" name="スライド番号プレースホルダー 3">
            <a:extLst>
              <a:ext uri="{FF2B5EF4-FFF2-40B4-BE49-F238E27FC236}">
                <a16:creationId xmlns:a16="http://schemas.microsoft.com/office/drawing/2014/main" id="{E1D4F1C8-478B-DA70-CF84-66B988C91683}"/>
              </a:ext>
            </a:extLst>
          </p:cNvPr>
          <p:cNvSpPr>
            <a:spLocks noGrp="1"/>
          </p:cNvSpPr>
          <p:nvPr>
            <p:ph type="sldNum" sz="quarter" idx="12"/>
          </p:nvPr>
        </p:nvSpPr>
        <p:spPr/>
        <p:txBody>
          <a:bodyPr/>
          <a:lstStyle/>
          <a:p>
            <a:fld id="{02AFFB12-B70E-4AA8-BB11-AB4B026C9C29}" type="slidenum">
              <a:rPr kumimoji="1" lang="ja-JP" altLang="en-US" smtClean="0"/>
              <a:t>12</a:t>
            </a:fld>
            <a:endParaRPr kumimoji="1" lang="ja-JP" altLang="en-US"/>
          </a:p>
        </p:txBody>
      </p:sp>
      <p:pic>
        <p:nvPicPr>
          <p:cNvPr id="5" name="コンテンツ プレースホルダー 4">
            <a:extLst>
              <a:ext uri="{FF2B5EF4-FFF2-40B4-BE49-F238E27FC236}">
                <a16:creationId xmlns:a16="http://schemas.microsoft.com/office/drawing/2014/main" id="{98F16B75-87AF-32C4-4322-872E64DDE5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3312" y="1973923"/>
            <a:ext cx="7059070" cy="3836208"/>
          </a:xfrm>
          <a:prstGeom prst="rect">
            <a:avLst/>
          </a:prstGeom>
        </p:spPr>
      </p:pic>
      <p:sp>
        <p:nvSpPr>
          <p:cNvPr id="6" name="テキスト ボックス 5">
            <a:extLst>
              <a:ext uri="{FF2B5EF4-FFF2-40B4-BE49-F238E27FC236}">
                <a16:creationId xmlns:a16="http://schemas.microsoft.com/office/drawing/2014/main" id="{1D058352-A114-9E54-A96B-F15AA871E975}"/>
              </a:ext>
            </a:extLst>
          </p:cNvPr>
          <p:cNvSpPr txBox="1"/>
          <p:nvPr/>
        </p:nvSpPr>
        <p:spPr>
          <a:xfrm>
            <a:off x="7835500" y="4492925"/>
            <a:ext cx="3647152" cy="646331"/>
          </a:xfrm>
          <a:prstGeom prst="rect">
            <a:avLst/>
          </a:prstGeom>
          <a:noFill/>
          <a:ln>
            <a:solidFill>
              <a:schemeClr val="accent2"/>
            </a:solidFill>
          </a:ln>
        </p:spPr>
        <p:txBody>
          <a:bodyPr wrap="none" rtlCol="0">
            <a:spAutoFit/>
          </a:bodyPr>
          <a:lstStyle/>
          <a:p>
            <a:r>
              <a:rPr kumimoji="1" lang="en-US" altLang="ja-JP" dirty="0"/>
              <a:t>FEDVR</a:t>
            </a:r>
            <a:r>
              <a:rPr kumimoji="1" lang="ja-JP" altLang="en-US" dirty="0"/>
              <a:t>は</a:t>
            </a:r>
            <a:r>
              <a:rPr kumimoji="1" lang="en-US" altLang="ja-JP" dirty="0"/>
              <a:t>FDM</a:t>
            </a:r>
            <a:r>
              <a:rPr kumimoji="1" lang="ja-JP" altLang="en-US" dirty="0"/>
              <a:t>の</a:t>
            </a:r>
            <a:r>
              <a:rPr kumimoji="1" lang="en-US" altLang="ja-JP" dirty="0"/>
              <a:t>1.3~1.8</a:t>
            </a:r>
            <a:r>
              <a:rPr kumimoji="1" lang="ja-JP" altLang="en-US" dirty="0"/>
              <a:t>倍時間が</a:t>
            </a:r>
            <a:endParaRPr kumimoji="1" lang="en-US" altLang="ja-JP" dirty="0"/>
          </a:p>
          <a:p>
            <a:r>
              <a:rPr kumimoji="1" lang="ja-JP" altLang="en-US" dirty="0"/>
              <a:t>かかっている</a:t>
            </a:r>
          </a:p>
        </p:txBody>
      </p:sp>
    </p:spTree>
    <p:extLst>
      <p:ext uri="{BB962C8B-B14F-4D97-AF65-F5344CB8AC3E}">
        <p14:creationId xmlns:p14="http://schemas.microsoft.com/office/powerpoint/2010/main" val="3315113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AE970E-C33A-AE12-32B7-CE014CEF8F4F}"/>
              </a:ext>
            </a:extLst>
          </p:cNvPr>
          <p:cNvSpPr>
            <a:spLocks noGrp="1"/>
          </p:cNvSpPr>
          <p:nvPr>
            <p:ph type="title"/>
          </p:nvPr>
        </p:nvSpPr>
        <p:spPr>
          <a:xfrm>
            <a:off x="838200" y="365125"/>
            <a:ext cx="10152529" cy="871243"/>
          </a:xfrm>
        </p:spPr>
        <p:txBody>
          <a:bodyPr>
            <a:normAutofit/>
          </a:bodyPr>
          <a:lstStyle/>
          <a:p>
            <a:r>
              <a:rPr lang="en-US" altLang="ja-JP" sz="2800" dirty="0">
                <a:ea typeface="+mn-ea"/>
              </a:rPr>
              <a:t>FEDVR</a:t>
            </a:r>
            <a:r>
              <a:rPr lang="ja-JP" altLang="en-US" sz="2800" dirty="0">
                <a:ea typeface="+mn-ea"/>
              </a:rPr>
              <a:t>法におけるエネルギー</a:t>
            </a:r>
            <a:r>
              <a:rPr lang="en-US" altLang="ja-JP" sz="2800" dirty="0">
                <a:ea typeface="+mn-ea"/>
              </a:rPr>
              <a:t>(n=1)</a:t>
            </a:r>
            <a:r>
              <a:rPr lang="ja-JP" altLang="en-US" sz="2800" dirty="0">
                <a:ea typeface="+mn-ea"/>
              </a:rPr>
              <a:t>の相対誤差の</a:t>
            </a:r>
            <a:r>
              <a:rPr lang="en-US" altLang="ja-JP" sz="2800" dirty="0">
                <a:ea typeface="+mn-ea"/>
              </a:rPr>
              <a:t>N</a:t>
            </a:r>
            <a:r>
              <a:rPr lang="ja-JP" altLang="en-US" sz="2800" dirty="0">
                <a:ea typeface="+mn-ea"/>
              </a:rPr>
              <a:t>依存性</a:t>
            </a:r>
            <a:endParaRPr kumimoji="1" lang="ja-JP" altLang="en-US" sz="2800" dirty="0">
              <a:ea typeface="+mn-ea"/>
            </a:endParaRPr>
          </a:p>
        </p:txBody>
      </p:sp>
      <p:sp>
        <p:nvSpPr>
          <p:cNvPr id="6" name="スライド番号プレースホルダー 5">
            <a:extLst>
              <a:ext uri="{FF2B5EF4-FFF2-40B4-BE49-F238E27FC236}">
                <a16:creationId xmlns:a16="http://schemas.microsoft.com/office/drawing/2014/main" id="{F6CB9FA5-78FC-5B99-0257-D9352AF8980D}"/>
              </a:ext>
            </a:extLst>
          </p:cNvPr>
          <p:cNvSpPr>
            <a:spLocks noGrp="1"/>
          </p:cNvSpPr>
          <p:nvPr>
            <p:ph type="sldNum" sz="quarter" idx="12"/>
          </p:nvPr>
        </p:nvSpPr>
        <p:spPr/>
        <p:txBody>
          <a:bodyPr/>
          <a:lstStyle/>
          <a:p>
            <a:fld id="{02AFFB12-B70E-4AA8-BB11-AB4B026C9C29}" type="slidenum">
              <a:rPr kumimoji="1" lang="ja-JP" altLang="en-US" smtClean="0"/>
              <a:t>13</a:t>
            </a:fld>
            <a:endParaRPr kumimoji="1" lang="ja-JP" altLang="en-US" dirty="0"/>
          </a:p>
        </p:txBody>
      </p:sp>
      <p:sp>
        <p:nvSpPr>
          <p:cNvPr id="7" name="テキスト ボックス 6">
            <a:extLst>
              <a:ext uri="{FF2B5EF4-FFF2-40B4-BE49-F238E27FC236}">
                <a16:creationId xmlns:a16="http://schemas.microsoft.com/office/drawing/2014/main" id="{DE3C6A67-32F1-56FB-7ECD-C01479FFB422}"/>
              </a:ext>
            </a:extLst>
          </p:cNvPr>
          <p:cNvSpPr txBox="1"/>
          <p:nvPr/>
        </p:nvSpPr>
        <p:spPr>
          <a:xfrm>
            <a:off x="9000565" y="5807631"/>
            <a:ext cx="1883849" cy="369332"/>
          </a:xfrm>
          <a:prstGeom prst="rect">
            <a:avLst/>
          </a:prstGeom>
          <a:noFill/>
        </p:spPr>
        <p:txBody>
          <a:bodyPr wrap="none" rtlCol="0">
            <a:spAutoFit/>
          </a:bodyPr>
          <a:lstStyle/>
          <a:p>
            <a:r>
              <a:rPr kumimoji="1" lang="en-US" altLang="ja-JP" b="1" dirty="0"/>
              <a:t>N</a:t>
            </a:r>
            <a:r>
              <a:rPr kumimoji="1" lang="ja-JP" altLang="en-US" b="1" dirty="0"/>
              <a:t>＝</a:t>
            </a:r>
            <a:r>
              <a:rPr kumimoji="1" lang="en-US" altLang="ja-JP" b="1" dirty="0"/>
              <a:t>30,60</a:t>
            </a:r>
            <a:r>
              <a:rPr kumimoji="1" lang="ja-JP" altLang="en-US" b="1" dirty="0"/>
              <a:t>で最小</a:t>
            </a:r>
          </a:p>
        </p:txBody>
      </p:sp>
      <p:sp>
        <p:nvSpPr>
          <p:cNvPr id="11" name="テキスト ボックス 10">
            <a:extLst>
              <a:ext uri="{FF2B5EF4-FFF2-40B4-BE49-F238E27FC236}">
                <a16:creationId xmlns:a16="http://schemas.microsoft.com/office/drawing/2014/main" id="{8C136117-0DD5-88AC-599F-81E819BEE87A}"/>
              </a:ext>
            </a:extLst>
          </p:cNvPr>
          <p:cNvSpPr txBox="1"/>
          <p:nvPr/>
        </p:nvSpPr>
        <p:spPr>
          <a:xfrm>
            <a:off x="838200" y="3049858"/>
            <a:ext cx="492443" cy="1118255"/>
          </a:xfrm>
          <a:prstGeom prst="rect">
            <a:avLst/>
          </a:prstGeom>
          <a:solidFill>
            <a:schemeClr val="bg1"/>
          </a:solidFill>
        </p:spPr>
        <p:txBody>
          <a:bodyPr vert="eaVert" wrap="none" rtlCol="0">
            <a:spAutoFit/>
          </a:bodyPr>
          <a:lstStyle/>
          <a:p>
            <a:r>
              <a:rPr kumimoji="1" lang="ja-JP" altLang="en-US" sz="2000" dirty="0"/>
              <a:t>相対誤差</a:t>
            </a:r>
          </a:p>
        </p:txBody>
      </p:sp>
      <p:pic>
        <p:nvPicPr>
          <p:cNvPr id="26" name="図 25">
            <a:extLst>
              <a:ext uri="{FF2B5EF4-FFF2-40B4-BE49-F238E27FC236}">
                <a16:creationId xmlns:a16="http://schemas.microsoft.com/office/drawing/2014/main" id="{F1760D8E-31F3-EAF6-B0F7-BA59C5D3A6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7234" y="1659048"/>
            <a:ext cx="5153991" cy="4189562"/>
          </a:xfrm>
          <a:prstGeom prst="rect">
            <a:avLst/>
          </a:prstGeom>
        </p:spPr>
      </p:pic>
      <p:sp>
        <p:nvSpPr>
          <p:cNvPr id="27" name="テキスト ボックス 26">
            <a:extLst>
              <a:ext uri="{FF2B5EF4-FFF2-40B4-BE49-F238E27FC236}">
                <a16:creationId xmlns:a16="http://schemas.microsoft.com/office/drawing/2014/main" id="{ECC5B9D1-2F03-4B01-4219-291B50BC98E3}"/>
              </a:ext>
            </a:extLst>
          </p:cNvPr>
          <p:cNvSpPr txBox="1"/>
          <p:nvPr/>
        </p:nvSpPr>
        <p:spPr>
          <a:xfrm>
            <a:off x="7451514" y="2680526"/>
            <a:ext cx="3980577" cy="369332"/>
          </a:xfrm>
          <a:prstGeom prst="rect">
            <a:avLst/>
          </a:prstGeom>
          <a:noFill/>
          <a:ln>
            <a:solidFill>
              <a:schemeClr val="accent2"/>
            </a:solidFill>
          </a:ln>
        </p:spPr>
        <p:txBody>
          <a:bodyPr wrap="none" rtlCol="0">
            <a:spAutoFit/>
          </a:bodyPr>
          <a:lstStyle/>
          <a:p>
            <a:r>
              <a:rPr kumimoji="1" lang="ja-JP" altLang="en-US" dirty="0"/>
              <a:t>相対誤差＝</a:t>
            </a:r>
            <a:r>
              <a:rPr lang="en-US" altLang="ja-JP" dirty="0"/>
              <a:t>|</a:t>
            </a:r>
            <a:r>
              <a:rPr kumimoji="1" lang="ja-JP" altLang="en-US" dirty="0"/>
              <a:t>数値解ー解析解</a:t>
            </a:r>
            <a:r>
              <a:rPr lang="en-US" altLang="ja-JP" dirty="0"/>
              <a:t>|</a:t>
            </a:r>
            <a:r>
              <a:rPr kumimoji="1" lang="en-US" altLang="ja-JP" dirty="0"/>
              <a:t>/</a:t>
            </a:r>
            <a:r>
              <a:rPr kumimoji="1" lang="ja-JP" altLang="en-US" dirty="0"/>
              <a:t>解析解</a:t>
            </a:r>
          </a:p>
        </p:txBody>
      </p:sp>
    </p:spTree>
    <p:extLst>
      <p:ext uri="{BB962C8B-B14F-4D97-AF65-F5344CB8AC3E}">
        <p14:creationId xmlns:p14="http://schemas.microsoft.com/office/powerpoint/2010/main" val="2482160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E86324-F7EF-EC75-0167-8CEAE0052EFE}"/>
              </a:ext>
            </a:extLst>
          </p:cNvPr>
          <p:cNvSpPr>
            <a:spLocks noGrp="1"/>
          </p:cNvSpPr>
          <p:nvPr>
            <p:ph type="title"/>
          </p:nvPr>
        </p:nvSpPr>
        <p:spPr/>
        <p:txBody>
          <a:bodyPr/>
          <a:lstStyle/>
          <a:p>
            <a:r>
              <a:rPr kumimoji="1" lang="ja-JP" altLang="en-US" dirty="0"/>
              <a:t>まとめ</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C64F4E45-3DB2-29A7-23E2-38BA8513F6A5}"/>
                  </a:ext>
                </a:extLst>
              </p:cNvPr>
              <p:cNvSpPr>
                <a:spLocks noGrp="1"/>
              </p:cNvSpPr>
              <p:nvPr>
                <p:ph idx="1"/>
              </p:nvPr>
            </p:nvSpPr>
            <p:spPr/>
            <p:txBody>
              <a:bodyPr>
                <a:normAutofit/>
              </a:bodyPr>
              <a:lstStyle/>
              <a:p>
                <a:r>
                  <a:rPr lang="en-US" altLang="ja-JP" sz="2400" dirty="0"/>
                  <a:t>Gauss-</a:t>
                </a:r>
                <a:r>
                  <a:rPr lang="en-US" altLang="ja-JP" sz="2400" dirty="0" err="1"/>
                  <a:t>Lobatto</a:t>
                </a:r>
                <a:r>
                  <a:rPr lang="ja-JP" altLang="en-US" sz="2400" dirty="0"/>
                  <a:t>点を節点とするラグランジュ補間多項式を基底関数と</a:t>
                </a:r>
                <a:r>
                  <a:rPr lang="ja-JP" altLang="ja-JP" sz="2400" dirty="0"/>
                  <a:t>することで</a:t>
                </a:r>
                <a:r>
                  <a:rPr lang="en-US" altLang="ja-JP" sz="2400" dirty="0"/>
                  <a:t>,</a:t>
                </a:r>
                <a:r>
                  <a:rPr lang="ja-JP" altLang="en-US" sz="2400" dirty="0"/>
                  <a:t>ポテンシャルを行列形式で表現した際に対角行列として近似できることが</a:t>
                </a:r>
                <a:r>
                  <a:rPr lang="en-US" altLang="ja-JP" sz="2400" dirty="0"/>
                  <a:t>, </a:t>
                </a:r>
                <a:r>
                  <a:rPr lang="ja-JP" altLang="ja-JP" sz="2400" dirty="0"/>
                  <a:t>計算コストの低減に寄与している</a:t>
                </a:r>
                <a:r>
                  <a:rPr lang="en-US" altLang="ja-JP" sz="2400" dirty="0"/>
                  <a:t>. </a:t>
                </a:r>
                <a:endParaRPr lang="ja-JP" altLang="ja-JP" sz="2400" dirty="0"/>
              </a:p>
              <a:p>
                <a:r>
                  <a:rPr lang="ja-JP" altLang="ja-JP" sz="2400" dirty="0"/>
                  <a:t>第一励起状態</a:t>
                </a:r>
                <a:r>
                  <a:rPr lang="en-US" altLang="ja-JP" sz="2400" dirty="0"/>
                  <a:t>(n=1)</a:t>
                </a:r>
                <a:r>
                  <a:rPr lang="ja-JP" altLang="ja-JP" sz="2400" dirty="0"/>
                  <a:t>のエネルギーにおいて</a:t>
                </a:r>
                <a:r>
                  <a:rPr lang="en-US" altLang="ja-JP" sz="2400" dirty="0"/>
                  <a:t>, </a:t>
                </a:r>
                <a:r>
                  <a:rPr lang="ja-JP" altLang="en-US" sz="2400" dirty="0"/>
                  <a:t>有限差分法</a:t>
                </a:r>
                <a:r>
                  <a:rPr lang="ja-JP" altLang="ja-JP" sz="2400" dirty="0"/>
                  <a:t>の精度が有効数字約</a:t>
                </a:r>
                <a:r>
                  <a:rPr lang="en-US" altLang="ja-JP" sz="2400" dirty="0"/>
                  <a:t>5</a:t>
                </a:r>
                <a:r>
                  <a:rPr lang="ja-JP" altLang="ja-JP" sz="2400" dirty="0"/>
                  <a:t>桁に留まったのに対し</a:t>
                </a:r>
                <a:r>
                  <a:rPr lang="en-US" altLang="ja-JP" sz="2400" dirty="0"/>
                  <a:t>, FE-DVR</a:t>
                </a:r>
                <a:r>
                  <a:rPr lang="ja-JP" altLang="ja-JP" sz="2400" dirty="0"/>
                  <a:t>法は有効数字約</a:t>
                </a:r>
                <a:r>
                  <a:rPr lang="en-US" altLang="ja-JP" sz="2400" dirty="0"/>
                  <a:t>10</a:t>
                </a:r>
                <a:r>
                  <a:rPr lang="ja-JP" altLang="ja-JP" sz="2400" dirty="0"/>
                  <a:t>桁</a:t>
                </a:r>
                <a:r>
                  <a:rPr lang="ja-JP" altLang="en-US" sz="2400" dirty="0"/>
                  <a:t>まで</a:t>
                </a:r>
                <a:r>
                  <a:rPr lang="ja-JP" altLang="ja-JP" sz="2400" dirty="0"/>
                  <a:t>解析解と一致</a:t>
                </a:r>
                <a:r>
                  <a:rPr lang="ja-JP" altLang="en-US" sz="2400" dirty="0"/>
                  <a:t>、</a:t>
                </a:r>
                <a:r>
                  <a:rPr lang="en-US" altLang="ja-JP" sz="2400" dirty="0"/>
                  <a:t>n=6</a:t>
                </a:r>
                <a:r>
                  <a:rPr lang="ja-JP" altLang="ja-JP" sz="2400" dirty="0"/>
                  <a:t>のエネルギーにおいて</a:t>
                </a:r>
                <a:r>
                  <a:rPr lang="en-US" altLang="ja-JP" sz="2400" dirty="0"/>
                  <a:t>, FDM</a:t>
                </a:r>
                <a:r>
                  <a:rPr lang="ja-JP" altLang="ja-JP" sz="2400" dirty="0"/>
                  <a:t>の精度が有効数字約</a:t>
                </a:r>
                <a:r>
                  <a:rPr lang="en-US" altLang="ja-JP" sz="2400" dirty="0"/>
                  <a:t>3</a:t>
                </a:r>
                <a:r>
                  <a:rPr lang="ja-JP" altLang="ja-JP" sz="2400" dirty="0"/>
                  <a:t>桁に留まったのに対し</a:t>
                </a:r>
                <a:r>
                  <a:rPr lang="en-US" altLang="ja-JP" sz="2400" dirty="0"/>
                  <a:t>, FE-DVR</a:t>
                </a:r>
                <a:r>
                  <a:rPr lang="ja-JP" altLang="ja-JP" sz="2400" dirty="0"/>
                  <a:t>法は有効数字約</a:t>
                </a:r>
                <a:r>
                  <a:rPr lang="en-US" altLang="ja-JP" sz="2400" dirty="0"/>
                  <a:t>10</a:t>
                </a:r>
                <a:r>
                  <a:rPr lang="ja-JP" altLang="ja-JP" sz="2400" dirty="0"/>
                  <a:t>〜</a:t>
                </a:r>
                <a:r>
                  <a:rPr lang="en-US" altLang="ja-JP" sz="2400" dirty="0"/>
                  <a:t>11</a:t>
                </a:r>
                <a:r>
                  <a:rPr lang="ja-JP" altLang="ja-JP" sz="2400" dirty="0"/>
                  <a:t>桁</a:t>
                </a:r>
                <a:r>
                  <a:rPr lang="ja-JP" altLang="en-US" sz="2400" dirty="0"/>
                  <a:t>まで</a:t>
                </a:r>
                <a:r>
                  <a:rPr lang="ja-JP" altLang="ja-JP" sz="2400" dirty="0"/>
                  <a:t>解析解と一致</a:t>
                </a:r>
                <a:r>
                  <a:rPr lang="ja-JP" altLang="en-US" sz="2400" dirty="0"/>
                  <a:t>した</a:t>
                </a:r>
                <a:endParaRPr lang="en-US" altLang="ja-JP" sz="2400" dirty="0"/>
              </a:p>
              <a:p>
                <a:r>
                  <a:rPr lang="ja-JP" altLang="ja-JP" sz="2400" dirty="0"/>
                  <a:t>分割数</a:t>
                </a:r>
                <a:r>
                  <a:rPr lang="en-US" altLang="ja-JP" sz="2400" dirty="0"/>
                  <a:t> N=30, 60 </a:t>
                </a:r>
                <a:r>
                  <a:rPr lang="ja-JP" altLang="ja-JP" sz="2400" dirty="0"/>
                  <a:t>付近で</a:t>
                </a:r>
                <a:r>
                  <a:rPr lang="ja-JP" altLang="en-US" sz="2400" dirty="0"/>
                  <a:t>相対誤差</a:t>
                </a:r>
                <a:r>
                  <a:rPr lang="ja-JP" altLang="ja-JP" sz="2400" dirty="0"/>
                  <a:t>が最小値（約 </a:t>
                </a:r>
                <a14:m>
                  <m:oMath xmlns:m="http://schemas.openxmlformats.org/officeDocument/2006/math">
                    <m:sSup>
                      <m:sSupPr>
                        <m:ctrlPr>
                          <a:rPr lang="ja-JP" altLang="ja-JP" sz="2400" i="1">
                            <a:latin typeface="Cambria Math" panose="02040503050406030204" pitchFamily="18" charset="0"/>
                          </a:rPr>
                        </m:ctrlPr>
                      </m:sSupPr>
                      <m:e>
                        <m:r>
                          <a:rPr lang="en-US" altLang="ja-JP" sz="2400" i="1">
                            <a:latin typeface="Cambria Math" panose="02040503050406030204" pitchFamily="18" charset="0"/>
                          </a:rPr>
                          <m:t>10</m:t>
                        </m:r>
                      </m:e>
                      <m:sup>
                        <m:r>
                          <a:rPr lang="en-US" altLang="ja-JP" sz="2400" i="1">
                            <a:latin typeface="Cambria Math" panose="02040503050406030204" pitchFamily="18" charset="0"/>
                          </a:rPr>
                          <m:t>−13</m:t>
                        </m:r>
                      </m:sup>
                    </m:sSup>
                  </m:oMath>
                </a14:m>
                <a:r>
                  <a:rPr lang="ja-JP" altLang="ja-JP" sz="2400" dirty="0"/>
                  <a:t>）となり</a:t>
                </a:r>
                <a:r>
                  <a:rPr lang="en-US" altLang="ja-JP" sz="2400" dirty="0"/>
                  <a:t>, </a:t>
                </a:r>
                <a:r>
                  <a:rPr lang="ja-JP" altLang="ja-JP" sz="2400" dirty="0"/>
                  <a:t>それ以上の分割数では計算手法の近似誤差よりも計算機上の丸め誤差が支配的になる</a:t>
                </a:r>
                <a:r>
                  <a:rPr lang="en-US" altLang="ja-JP" sz="2400" dirty="0"/>
                  <a:t>.</a:t>
                </a:r>
                <a:endParaRPr kumimoji="1" lang="ja-JP" altLang="en-US" sz="2400" dirty="0"/>
              </a:p>
            </p:txBody>
          </p:sp>
        </mc:Choice>
        <mc:Fallback xmlns="">
          <p:sp>
            <p:nvSpPr>
              <p:cNvPr id="3" name="コンテンツ プレースホルダー 2">
                <a:extLst>
                  <a:ext uri="{FF2B5EF4-FFF2-40B4-BE49-F238E27FC236}">
                    <a16:creationId xmlns:a16="http://schemas.microsoft.com/office/drawing/2014/main" id="{C64F4E45-3DB2-29A7-23E2-38BA8513F6A5}"/>
                  </a:ext>
                </a:extLst>
              </p:cNvPr>
              <p:cNvSpPr>
                <a:spLocks noGrp="1" noRot="1" noChangeAspect="1" noMove="1" noResize="1" noEditPoints="1" noAdjustHandles="1" noChangeArrowheads="1" noChangeShapeType="1" noTextEdit="1"/>
              </p:cNvSpPr>
              <p:nvPr>
                <p:ph idx="1"/>
              </p:nvPr>
            </p:nvSpPr>
            <p:spPr>
              <a:blipFill>
                <a:blip r:embed="rId2"/>
                <a:stretch>
                  <a:fillRect l="-812" t="-1821" r="-3246"/>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3BED960A-FAED-3F24-2726-7F71C32A90F8}"/>
              </a:ext>
            </a:extLst>
          </p:cNvPr>
          <p:cNvSpPr>
            <a:spLocks noGrp="1"/>
          </p:cNvSpPr>
          <p:nvPr>
            <p:ph type="sldNum" sz="quarter" idx="12"/>
          </p:nvPr>
        </p:nvSpPr>
        <p:spPr/>
        <p:txBody>
          <a:bodyPr/>
          <a:lstStyle/>
          <a:p>
            <a:fld id="{02AFFB12-B70E-4AA8-BB11-AB4B026C9C29}" type="slidenum">
              <a:rPr kumimoji="1" lang="ja-JP" altLang="en-US" smtClean="0"/>
              <a:t>14</a:t>
            </a:fld>
            <a:endParaRPr kumimoji="1" lang="ja-JP" altLang="en-US"/>
          </a:p>
        </p:txBody>
      </p:sp>
    </p:spTree>
    <p:extLst>
      <p:ext uri="{BB962C8B-B14F-4D97-AF65-F5344CB8AC3E}">
        <p14:creationId xmlns:p14="http://schemas.microsoft.com/office/powerpoint/2010/main" val="796225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7B62C64-70FD-FEA3-3361-ED9C1E73850C}"/>
              </a:ext>
            </a:extLst>
          </p:cNvPr>
          <p:cNvSpPr>
            <a:spLocks noGrp="1"/>
          </p:cNvSpPr>
          <p:nvPr>
            <p:ph type="sldNum" sz="quarter" idx="12"/>
          </p:nvPr>
        </p:nvSpPr>
        <p:spPr/>
        <p:txBody>
          <a:bodyPr/>
          <a:lstStyle/>
          <a:p>
            <a:fld id="{02AFFB12-B70E-4AA8-BB11-AB4B026C9C29}" type="slidenum">
              <a:rPr kumimoji="1" lang="ja-JP" altLang="en-US" smtClean="0"/>
              <a:t>2</a:t>
            </a:fld>
            <a:endParaRPr kumimoji="1" lang="ja-JP" altLang="en-US"/>
          </a:p>
        </p:txBody>
      </p:sp>
      <p:sp>
        <p:nvSpPr>
          <p:cNvPr id="5" name="コンテンツ プレースホルダー 2">
            <a:extLst>
              <a:ext uri="{FF2B5EF4-FFF2-40B4-BE49-F238E27FC236}">
                <a16:creationId xmlns:a16="http://schemas.microsoft.com/office/drawing/2014/main" id="{E5614A20-B064-3EB1-C9D2-44D433F02A4D}"/>
              </a:ext>
            </a:extLst>
          </p:cNvPr>
          <p:cNvSpPr txBox="1">
            <a:spLocks/>
          </p:cNvSpPr>
          <p:nvPr/>
        </p:nvSpPr>
        <p:spPr>
          <a:xfrm>
            <a:off x="884518" y="1236943"/>
            <a:ext cx="10603753" cy="212781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数値計算において、有限差分法を用いる場合、精度を上げるために膨大な格子点数が必要</a:t>
            </a:r>
            <a:endParaRPr lang="en-US" altLang="ja-JP" dirty="0"/>
          </a:p>
          <a:p>
            <a:r>
              <a:rPr lang="ja-JP" altLang="en-US" dirty="0"/>
              <a:t>有限要素離散変数法（以下、</a:t>
            </a:r>
            <a:r>
              <a:rPr lang="en-US" altLang="ja-JP" dirty="0"/>
              <a:t>FE-DVR</a:t>
            </a:r>
            <a:r>
              <a:rPr lang="ja-JP" altLang="en-US" dirty="0"/>
              <a:t>と呼びます）は、有限要素法によるグリッド配置の柔軟性と、離散変数法（</a:t>
            </a:r>
            <a:r>
              <a:rPr lang="en-US" altLang="ja-JP" dirty="0"/>
              <a:t>DVR</a:t>
            </a:r>
            <a:r>
              <a:rPr lang="ja-JP" altLang="en-US" dirty="0"/>
              <a:t>）によりポテンシャル項が対角行列となるため、計算が高速</a:t>
            </a:r>
            <a:endParaRPr lang="en-US" altLang="ja-JP" dirty="0"/>
          </a:p>
          <a:p>
            <a:endParaRPr lang="en-US" altLang="ja-JP" dirty="0"/>
          </a:p>
        </p:txBody>
      </p:sp>
      <p:sp>
        <p:nvSpPr>
          <p:cNvPr id="8" name="コンテンツ プレースホルダー 2">
            <a:extLst>
              <a:ext uri="{FF2B5EF4-FFF2-40B4-BE49-F238E27FC236}">
                <a16:creationId xmlns:a16="http://schemas.microsoft.com/office/drawing/2014/main" id="{8066E5C4-7459-D700-5FA5-84879818D17A}"/>
              </a:ext>
            </a:extLst>
          </p:cNvPr>
          <p:cNvSpPr txBox="1">
            <a:spLocks/>
          </p:cNvSpPr>
          <p:nvPr/>
        </p:nvSpPr>
        <p:spPr>
          <a:xfrm>
            <a:off x="884519" y="4301424"/>
            <a:ext cx="10321363" cy="19186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FE-DVR(</a:t>
            </a:r>
            <a:r>
              <a:rPr lang="ja-JP" altLang="en-US" dirty="0"/>
              <a:t>生成</a:t>
            </a:r>
            <a:r>
              <a:rPr lang="en-US" altLang="ja-JP" dirty="0"/>
              <a:t>AI)</a:t>
            </a:r>
            <a:r>
              <a:rPr lang="ja-JP" altLang="en-US" dirty="0"/>
              <a:t>によって得られた固有値を、厳密な解析解および有限差分法</a:t>
            </a:r>
            <a:r>
              <a:rPr lang="en-US" altLang="ja-JP" dirty="0"/>
              <a:t>(</a:t>
            </a:r>
            <a:r>
              <a:rPr lang="ja-JP" altLang="en-US" dirty="0"/>
              <a:t>自作</a:t>
            </a:r>
            <a:r>
              <a:rPr lang="en-US" altLang="ja-JP" dirty="0"/>
              <a:t>)</a:t>
            </a:r>
            <a:r>
              <a:rPr lang="ja-JP" altLang="en-US" dirty="0"/>
              <a:t>と比較する</a:t>
            </a:r>
            <a:endParaRPr lang="en-US" altLang="ja-JP" dirty="0"/>
          </a:p>
          <a:p>
            <a:r>
              <a:rPr lang="en-US" altLang="ja-JP" dirty="0"/>
              <a:t>FE-DVR</a:t>
            </a:r>
            <a:r>
              <a:rPr lang="ja-JP" altLang="en-US" dirty="0"/>
              <a:t>におけるグリッド数を変化させ</a:t>
            </a:r>
            <a:r>
              <a:rPr lang="en-US" altLang="ja-JP" dirty="0"/>
              <a:t>,</a:t>
            </a:r>
            <a:r>
              <a:rPr lang="ja-JP" altLang="en-US" dirty="0"/>
              <a:t>解析解への収束を調べる</a:t>
            </a:r>
            <a:endParaRPr lang="en-US" altLang="ja-JP" dirty="0"/>
          </a:p>
          <a:p>
            <a:endParaRPr lang="en-US" altLang="ja-JP" dirty="0"/>
          </a:p>
          <a:p>
            <a:endParaRPr lang="en-US" altLang="ja-JP" dirty="0"/>
          </a:p>
          <a:p>
            <a:endParaRPr lang="en-US" altLang="ja-JP" dirty="0"/>
          </a:p>
        </p:txBody>
      </p:sp>
      <p:sp>
        <p:nvSpPr>
          <p:cNvPr id="9" name="正方形/長方形 8">
            <a:extLst>
              <a:ext uri="{FF2B5EF4-FFF2-40B4-BE49-F238E27FC236}">
                <a16:creationId xmlns:a16="http://schemas.microsoft.com/office/drawing/2014/main" id="{4B2AA801-FB15-88FA-446C-91601B6F7FA1}"/>
              </a:ext>
            </a:extLst>
          </p:cNvPr>
          <p:cNvSpPr/>
          <p:nvPr/>
        </p:nvSpPr>
        <p:spPr>
          <a:xfrm>
            <a:off x="791882" y="887972"/>
            <a:ext cx="10515600" cy="2370838"/>
          </a:xfrm>
          <a:prstGeom prst="rect">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 name="タイトル 1">
            <a:extLst>
              <a:ext uri="{FF2B5EF4-FFF2-40B4-BE49-F238E27FC236}">
                <a16:creationId xmlns:a16="http://schemas.microsoft.com/office/drawing/2014/main" id="{BB86FE74-3AD0-E3BE-1DE3-D2D1FC0FEB21}"/>
              </a:ext>
            </a:extLst>
          </p:cNvPr>
          <p:cNvSpPr txBox="1">
            <a:spLocks/>
          </p:cNvSpPr>
          <p:nvPr/>
        </p:nvSpPr>
        <p:spPr>
          <a:xfrm>
            <a:off x="1059329" y="637896"/>
            <a:ext cx="1379070" cy="599047"/>
          </a:xfrm>
          <a:prstGeom prst="rect">
            <a:avLst/>
          </a:prstGeom>
          <a:solidFill>
            <a:schemeClr val="bg1"/>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t>背景</a:t>
            </a:r>
          </a:p>
        </p:txBody>
      </p:sp>
      <p:sp>
        <p:nvSpPr>
          <p:cNvPr id="10" name="正方形/長方形 9">
            <a:extLst>
              <a:ext uri="{FF2B5EF4-FFF2-40B4-BE49-F238E27FC236}">
                <a16:creationId xmlns:a16="http://schemas.microsoft.com/office/drawing/2014/main" id="{2AEC044F-B3C3-D767-0A85-6C5C848C058D}"/>
              </a:ext>
            </a:extLst>
          </p:cNvPr>
          <p:cNvSpPr/>
          <p:nvPr/>
        </p:nvSpPr>
        <p:spPr>
          <a:xfrm>
            <a:off x="791882" y="3849266"/>
            <a:ext cx="10515600" cy="2370838"/>
          </a:xfrm>
          <a:prstGeom prst="rect">
            <a:avLst/>
          </a:prstGeom>
          <a:noFill/>
          <a:ln>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313D3987-5FC1-D303-1FCA-A050968B24A3}"/>
              </a:ext>
            </a:extLst>
          </p:cNvPr>
          <p:cNvSpPr>
            <a:spLocks noGrp="1"/>
          </p:cNvSpPr>
          <p:nvPr>
            <p:ph type="title"/>
          </p:nvPr>
        </p:nvSpPr>
        <p:spPr>
          <a:xfrm>
            <a:off x="1010026" y="3659140"/>
            <a:ext cx="1296893" cy="452158"/>
          </a:xfrm>
          <a:solidFill>
            <a:schemeClr val="bg1"/>
          </a:solidFill>
        </p:spPr>
        <p:txBody>
          <a:bodyPr>
            <a:noAutofit/>
          </a:bodyPr>
          <a:lstStyle/>
          <a:p>
            <a:r>
              <a:rPr lang="ja-JP" altLang="en-US" sz="3600" dirty="0"/>
              <a:t>目的</a:t>
            </a:r>
            <a:endParaRPr kumimoji="1" lang="ja-JP" altLang="en-US" sz="3600" dirty="0"/>
          </a:p>
        </p:txBody>
      </p:sp>
    </p:spTree>
    <p:extLst>
      <p:ext uri="{BB962C8B-B14F-4D97-AF65-F5344CB8AC3E}">
        <p14:creationId xmlns:p14="http://schemas.microsoft.com/office/powerpoint/2010/main" val="2494162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2B81A2-B8A2-E816-51E0-6A4DBFA9DDB3}"/>
              </a:ext>
            </a:extLst>
          </p:cNvPr>
          <p:cNvSpPr>
            <a:spLocks noGrp="1"/>
          </p:cNvSpPr>
          <p:nvPr>
            <p:ph type="title"/>
          </p:nvPr>
        </p:nvSpPr>
        <p:spPr/>
        <p:txBody>
          <a:bodyPr>
            <a:normAutofit/>
          </a:bodyPr>
          <a:lstStyle/>
          <a:p>
            <a:r>
              <a:rPr lang="ja-JP" altLang="en-US" sz="3600" dirty="0"/>
              <a:t>系</a:t>
            </a:r>
            <a:endParaRPr kumimoji="1" lang="ja-JP" altLang="en-US" sz="3600" dirty="0"/>
          </a:p>
        </p:txBody>
      </p:sp>
      <p:sp>
        <p:nvSpPr>
          <p:cNvPr id="3" name="コンテンツ プレースホルダー 2">
            <a:extLst>
              <a:ext uri="{FF2B5EF4-FFF2-40B4-BE49-F238E27FC236}">
                <a16:creationId xmlns:a16="http://schemas.microsoft.com/office/drawing/2014/main" id="{CEA1F4C1-FB8E-527E-4C22-69015154E868}"/>
              </a:ext>
            </a:extLst>
          </p:cNvPr>
          <p:cNvSpPr>
            <a:spLocks noGrp="1"/>
          </p:cNvSpPr>
          <p:nvPr>
            <p:ph idx="1"/>
          </p:nvPr>
        </p:nvSpPr>
        <p:spPr>
          <a:xfrm>
            <a:off x="838200" y="1440473"/>
            <a:ext cx="8714117" cy="1603375"/>
          </a:xfrm>
        </p:spPr>
        <p:txBody>
          <a:bodyPr/>
          <a:lstStyle/>
          <a:p>
            <a:r>
              <a:rPr kumimoji="1" lang="ja-JP" altLang="en-US" dirty="0"/>
              <a:t>一次元</a:t>
            </a:r>
            <a:r>
              <a:rPr kumimoji="1" lang="en-US" altLang="ja-JP" dirty="0"/>
              <a:t>, </a:t>
            </a:r>
            <a:r>
              <a:rPr kumimoji="1" lang="ja-JP" altLang="en-US" dirty="0"/>
              <a:t>長さ</a:t>
            </a:r>
            <a:r>
              <a:rPr lang="en-US" altLang="ja-JP" dirty="0"/>
              <a:t>2L [-L~L]</a:t>
            </a:r>
          </a:p>
          <a:p>
            <a:r>
              <a:rPr kumimoji="1" lang="ja-JP" altLang="en-US" dirty="0"/>
              <a:t>周期境界条件</a:t>
            </a:r>
            <a:endParaRPr kumimoji="1" lang="en-US" altLang="ja-JP" dirty="0"/>
          </a:p>
          <a:p>
            <a:r>
              <a:rPr kumimoji="1" lang="ja-JP" altLang="en-US" dirty="0"/>
              <a:t>ポテンシャルなし、自由粒子</a:t>
            </a:r>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55586B71-5C7F-C687-4341-4727F8B52C6D}"/>
              </a:ext>
            </a:extLst>
          </p:cNvPr>
          <p:cNvSpPr>
            <a:spLocks noGrp="1"/>
          </p:cNvSpPr>
          <p:nvPr>
            <p:ph type="sldNum" sz="quarter" idx="12"/>
          </p:nvPr>
        </p:nvSpPr>
        <p:spPr/>
        <p:txBody>
          <a:bodyPr/>
          <a:lstStyle/>
          <a:p>
            <a:fld id="{02AFFB12-B70E-4AA8-BB11-AB4B026C9C29}" type="slidenum">
              <a:rPr kumimoji="1" lang="ja-JP" altLang="en-US" smtClean="0"/>
              <a:t>3</a:t>
            </a:fld>
            <a:endParaRPr kumimoji="1" lang="ja-JP" altLang="en-US"/>
          </a:p>
        </p:txBody>
      </p:sp>
      <p:pic>
        <p:nvPicPr>
          <p:cNvPr id="6" name="図 5">
            <a:extLst>
              <a:ext uri="{FF2B5EF4-FFF2-40B4-BE49-F238E27FC236}">
                <a16:creationId xmlns:a16="http://schemas.microsoft.com/office/drawing/2014/main" id="{B21C589A-03F6-6E8F-93D0-789A5F5E6B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8822" y="1830629"/>
            <a:ext cx="2274667" cy="602639"/>
          </a:xfrm>
          <a:prstGeom prst="rect">
            <a:avLst/>
          </a:prstGeom>
        </p:spPr>
      </p:pic>
      <p:pic>
        <p:nvPicPr>
          <p:cNvPr id="8" name="図 7">
            <a:extLst>
              <a:ext uri="{FF2B5EF4-FFF2-40B4-BE49-F238E27FC236}">
                <a16:creationId xmlns:a16="http://schemas.microsoft.com/office/drawing/2014/main" id="{469DA9C0-DB99-3A5F-8BDD-8FB9032D43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6278" y="1875866"/>
            <a:ext cx="2541677" cy="516848"/>
          </a:xfrm>
          <a:prstGeom prst="rect">
            <a:avLst/>
          </a:prstGeom>
        </p:spPr>
      </p:pic>
      <p:pic>
        <p:nvPicPr>
          <p:cNvPr id="11" name="図 10">
            <a:extLst>
              <a:ext uri="{FF2B5EF4-FFF2-40B4-BE49-F238E27FC236}">
                <a16:creationId xmlns:a16="http://schemas.microsoft.com/office/drawing/2014/main" id="{87726940-5BD4-BF10-6358-FC3A3DF02D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9426" y="3954092"/>
            <a:ext cx="2909978" cy="1452025"/>
          </a:xfrm>
          <a:prstGeom prst="rect">
            <a:avLst/>
          </a:prstGeom>
        </p:spPr>
      </p:pic>
      <p:pic>
        <p:nvPicPr>
          <p:cNvPr id="13" name="図 12">
            <a:extLst>
              <a:ext uri="{FF2B5EF4-FFF2-40B4-BE49-F238E27FC236}">
                <a16:creationId xmlns:a16="http://schemas.microsoft.com/office/drawing/2014/main" id="{FAA0A34C-E22A-BD8F-BE3E-D6816996C0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1875" y="4197289"/>
            <a:ext cx="3242857" cy="877088"/>
          </a:xfrm>
          <a:prstGeom prst="rect">
            <a:avLst/>
          </a:prstGeom>
        </p:spPr>
      </p:pic>
      <p:sp>
        <p:nvSpPr>
          <p:cNvPr id="14" name="正方形/長方形 13">
            <a:extLst>
              <a:ext uri="{FF2B5EF4-FFF2-40B4-BE49-F238E27FC236}">
                <a16:creationId xmlns:a16="http://schemas.microsoft.com/office/drawing/2014/main" id="{FCCFC1C7-2F7A-E30D-1395-24FA5F111136}"/>
              </a:ext>
            </a:extLst>
          </p:cNvPr>
          <p:cNvSpPr/>
          <p:nvPr/>
        </p:nvSpPr>
        <p:spPr>
          <a:xfrm>
            <a:off x="1644367" y="3814151"/>
            <a:ext cx="8178244" cy="1654995"/>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0B92F772-C2FA-D3E5-B8A3-E08A5278892A}"/>
              </a:ext>
            </a:extLst>
          </p:cNvPr>
          <p:cNvSpPr txBox="1"/>
          <p:nvPr/>
        </p:nvSpPr>
        <p:spPr>
          <a:xfrm>
            <a:off x="1863306" y="3583320"/>
            <a:ext cx="1107996" cy="461665"/>
          </a:xfrm>
          <a:prstGeom prst="rect">
            <a:avLst/>
          </a:prstGeom>
          <a:solidFill>
            <a:schemeClr val="bg1"/>
          </a:solidFill>
        </p:spPr>
        <p:txBody>
          <a:bodyPr wrap="none" rtlCol="0">
            <a:spAutoFit/>
          </a:bodyPr>
          <a:lstStyle/>
          <a:p>
            <a:r>
              <a:rPr kumimoji="1" lang="ja-JP" altLang="en-US" sz="2400" dirty="0"/>
              <a:t>解析解</a:t>
            </a:r>
          </a:p>
        </p:txBody>
      </p:sp>
    </p:spTree>
    <p:extLst>
      <p:ext uri="{BB962C8B-B14F-4D97-AF65-F5344CB8AC3E}">
        <p14:creationId xmlns:p14="http://schemas.microsoft.com/office/powerpoint/2010/main" val="4119531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7D9EBA-A201-11AE-F33E-21405C882F61}"/>
              </a:ext>
            </a:extLst>
          </p:cNvPr>
          <p:cNvSpPr>
            <a:spLocks noGrp="1"/>
          </p:cNvSpPr>
          <p:nvPr>
            <p:ph type="title"/>
          </p:nvPr>
        </p:nvSpPr>
        <p:spPr/>
        <p:txBody>
          <a:bodyPr>
            <a:normAutofit/>
          </a:bodyPr>
          <a:lstStyle/>
          <a:p>
            <a:r>
              <a:rPr kumimoji="1" lang="ja-JP" altLang="en-US" sz="3200" dirty="0"/>
              <a:t>どんな固有値問題を解くのか？</a:t>
            </a:r>
          </a:p>
        </p:txBody>
      </p:sp>
      <p:sp>
        <p:nvSpPr>
          <p:cNvPr id="4" name="スライド番号プレースホルダー 3">
            <a:extLst>
              <a:ext uri="{FF2B5EF4-FFF2-40B4-BE49-F238E27FC236}">
                <a16:creationId xmlns:a16="http://schemas.microsoft.com/office/drawing/2014/main" id="{6F81D111-A9AC-2105-DEBA-FC8073C5E8E0}"/>
              </a:ext>
            </a:extLst>
          </p:cNvPr>
          <p:cNvSpPr>
            <a:spLocks noGrp="1"/>
          </p:cNvSpPr>
          <p:nvPr>
            <p:ph type="sldNum" sz="quarter" idx="12"/>
          </p:nvPr>
        </p:nvSpPr>
        <p:spPr/>
        <p:txBody>
          <a:bodyPr/>
          <a:lstStyle/>
          <a:p>
            <a:fld id="{02AFFB12-B70E-4AA8-BB11-AB4B026C9C29}" type="slidenum">
              <a:rPr kumimoji="1" lang="ja-JP" altLang="en-US" smtClean="0"/>
              <a:t>4</a:t>
            </a:fld>
            <a:endParaRPr kumimoji="1" lang="ja-JP" altLang="en-US"/>
          </a:p>
        </p:txBody>
      </p:sp>
      <p:sp>
        <p:nvSpPr>
          <p:cNvPr id="5" name="テキスト ボックス 4">
            <a:extLst>
              <a:ext uri="{FF2B5EF4-FFF2-40B4-BE49-F238E27FC236}">
                <a16:creationId xmlns:a16="http://schemas.microsoft.com/office/drawing/2014/main" id="{AE358165-1E43-1ADA-3479-2AFB3BE8C0EE}"/>
              </a:ext>
            </a:extLst>
          </p:cNvPr>
          <p:cNvSpPr txBox="1"/>
          <p:nvPr/>
        </p:nvSpPr>
        <p:spPr>
          <a:xfrm>
            <a:off x="725621" y="1631097"/>
            <a:ext cx="11274534" cy="954107"/>
          </a:xfrm>
          <a:prstGeom prst="rect">
            <a:avLst/>
          </a:prstGeom>
          <a:noFill/>
        </p:spPr>
        <p:txBody>
          <a:bodyPr wrap="square" rtlCol="0">
            <a:spAutoFit/>
          </a:bodyPr>
          <a:lstStyle/>
          <a:p>
            <a:r>
              <a:rPr kumimoji="1" lang="ja-JP" altLang="en-US" sz="2800" dirty="0"/>
              <a:t>有限差分法</a:t>
            </a:r>
            <a:r>
              <a:rPr kumimoji="1" lang="en-US" altLang="ja-JP" sz="2800" dirty="0"/>
              <a:t>(FDM)</a:t>
            </a:r>
            <a:r>
              <a:rPr kumimoji="1" lang="ja-JP" altLang="en-US" sz="2800" dirty="0"/>
              <a:t>：連続的な微分→等間隔に配置された</a:t>
            </a:r>
            <a:endParaRPr kumimoji="1" lang="en-US" altLang="ja-JP" sz="2800" dirty="0"/>
          </a:p>
          <a:p>
            <a:r>
              <a:rPr lang="ja-JP" altLang="en-US" sz="2800" dirty="0"/>
              <a:t>　　　　　　　　　　　　　　　　</a:t>
            </a:r>
            <a:r>
              <a:rPr kumimoji="1" lang="ja-JP" altLang="en-US" sz="2800" dirty="0"/>
              <a:t>格子点上の値の差</a:t>
            </a:r>
          </a:p>
        </p:txBody>
      </p:sp>
      <p:pic>
        <p:nvPicPr>
          <p:cNvPr id="7" name="図 6">
            <a:extLst>
              <a:ext uri="{FF2B5EF4-FFF2-40B4-BE49-F238E27FC236}">
                <a16:creationId xmlns:a16="http://schemas.microsoft.com/office/drawing/2014/main" id="{4E3318A7-0E8C-0216-9879-230424B588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7245" y="4306501"/>
            <a:ext cx="5284623" cy="1700229"/>
          </a:xfrm>
          <a:prstGeom prst="rect">
            <a:avLst/>
          </a:prstGeom>
        </p:spPr>
      </p:pic>
      <p:pic>
        <p:nvPicPr>
          <p:cNvPr id="9" name="図 8">
            <a:extLst>
              <a:ext uri="{FF2B5EF4-FFF2-40B4-BE49-F238E27FC236}">
                <a16:creationId xmlns:a16="http://schemas.microsoft.com/office/drawing/2014/main" id="{6E584171-E96E-D41E-9421-2274E64AF2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0029" y="2764881"/>
            <a:ext cx="6096003" cy="1192620"/>
          </a:xfrm>
          <a:prstGeom prst="rect">
            <a:avLst/>
          </a:prstGeom>
        </p:spPr>
      </p:pic>
    </p:spTree>
    <p:extLst>
      <p:ext uri="{BB962C8B-B14F-4D97-AF65-F5344CB8AC3E}">
        <p14:creationId xmlns:p14="http://schemas.microsoft.com/office/powerpoint/2010/main" val="2831413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DD38C-BDEB-27BB-62B1-D95CA87E4C9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F9E840F-47CB-E85C-DA78-514A26083813}"/>
              </a:ext>
            </a:extLst>
          </p:cNvPr>
          <p:cNvSpPr>
            <a:spLocks noGrp="1"/>
          </p:cNvSpPr>
          <p:nvPr>
            <p:ph type="title"/>
          </p:nvPr>
        </p:nvSpPr>
        <p:spPr/>
        <p:txBody>
          <a:bodyPr>
            <a:normAutofit/>
          </a:bodyPr>
          <a:lstStyle/>
          <a:p>
            <a:r>
              <a:rPr kumimoji="1" lang="ja-JP" altLang="en-US" sz="3200" dirty="0"/>
              <a:t>どんな固有値問題を解くのか？</a:t>
            </a:r>
          </a:p>
        </p:txBody>
      </p:sp>
      <p:sp>
        <p:nvSpPr>
          <p:cNvPr id="4" name="スライド番号プレースホルダー 3">
            <a:extLst>
              <a:ext uri="{FF2B5EF4-FFF2-40B4-BE49-F238E27FC236}">
                <a16:creationId xmlns:a16="http://schemas.microsoft.com/office/drawing/2014/main" id="{981D6576-C1AE-B13A-587A-0B0AFA844EA3}"/>
              </a:ext>
            </a:extLst>
          </p:cNvPr>
          <p:cNvSpPr>
            <a:spLocks noGrp="1"/>
          </p:cNvSpPr>
          <p:nvPr>
            <p:ph type="sldNum" sz="quarter" idx="12"/>
          </p:nvPr>
        </p:nvSpPr>
        <p:spPr/>
        <p:txBody>
          <a:bodyPr/>
          <a:lstStyle/>
          <a:p>
            <a:fld id="{02AFFB12-B70E-4AA8-BB11-AB4B026C9C29}" type="slidenum">
              <a:rPr kumimoji="1" lang="ja-JP" altLang="en-US" smtClean="0"/>
              <a:t>5</a:t>
            </a:fld>
            <a:endParaRPr kumimoji="1" lang="ja-JP" altLang="en-US"/>
          </a:p>
        </p:txBody>
      </p:sp>
      <p:sp>
        <p:nvSpPr>
          <p:cNvPr id="5" name="テキスト ボックス 4">
            <a:extLst>
              <a:ext uri="{FF2B5EF4-FFF2-40B4-BE49-F238E27FC236}">
                <a16:creationId xmlns:a16="http://schemas.microsoft.com/office/drawing/2014/main" id="{66CC1630-B6A1-56FB-9E17-ACD4F780F294}"/>
              </a:ext>
            </a:extLst>
          </p:cNvPr>
          <p:cNvSpPr txBox="1"/>
          <p:nvPr/>
        </p:nvSpPr>
        <p:spPr>
          <a:xfrm>
            <a:off x="1067782" y="1610522"/>
            <a:ext cx="10565746" cy="830997"/>
          </a:xfrm>
          <a:prstGeom prst="rect">
            <a:avLst/>
          </a:prstGeom>
          <a:noFill/>
        </p:spPr>
        <p:txBody>
          <a:bodyPr wrap="square" rtlCol="0">
            <a:spAutoFit/>
          </a:bodyPr>
          <a:lstStyle/>
          <a:p>
            <a:r>
              <a:rPr kumimoji="1" lang="en-US" altLang="ja-JP" sz="2400" dirty="0"/>
              <a:t>FEDVR</a:t>
            </a:r>
            <a:r>
              <a:rPr kumimoji="1" lang="ja-JP" altLang="en-US" sz="2400" dirty="0"/>
              <a:t>：全体</a:t>
            </a:r>
            <a:r>
              <a:rPr kumimoji="1" lang="en-US" altLang="ja-JP" sz="2400" dirty="0"/>
              <a:t>-L~L</a:t>
            </a:r>
            <a:r>
              <a:rPr kumimoji="1" lang="ja-JP" altLang="en-US" sz="2400" dirty="0"/>
              <a:t>を</a:t>
            </a:r>
            <a:r>
              <a:rPr kumimoji="1" lang="en-US" altLang="ja-JP" sz="2400" dirty="0"/>
              <a:t>N</a:t>
            </a:r>
            <a:r>
              <a:rPr kumimoji="1" lang="en-US" altLang="ja-JP" dirty="0"/>
              <a:t>E</a:t>
            </a:r>
            <a:r>
              <a:rPr kumimoji="1" lang="ja-JP" altLang="en-US" sz="2400" dirty="0"/>
              <a:t>個の要素で領域を分け、各要素内でルジャンドル多項式の微分の根を節点とする。そして、隣り合う要素の端点を共有する。</a:t>
            </a:r>
          </a:p>
        </p:txBody>
      </p:sp>
      <p:cxnSp>
        <p:nvCxnSpPr>
          <p:cNvPr id="6" name="直線コネクタ 5">
            <a:extLst>
              <a:ext uri="{FF2B5EF4-FFF2-40B4-BE49-F238E27FC236}">
                <a16:creationId xmlns:a16="http://schemas.microsoft.com/office/drawing/2014/main" id="{F829152F-3925-EB2F-F111-C61376D451B7}"/>
              </a:ext>
            </a:extLst>
          </p:cNvPr>
          <p:cNvCxnSpPr/>
          <p:nvPr/>
        </p:nvCxnSpPr>
        <p:spPr>
          <a:xfrm>
            <a:off x="3250545" y="4082354"/>
            <a:ext cx="472538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B3EF83B4-2416-1060-6582-4783930AAC45}"/>
              </a:ext>
            </a:extLst>
          </p:cNvPr>
          <p:cNvCxnSpPr/>
          <p:nvPr/>
        </p:nvCxnSpPr>
        <p:spPr>
          <a:xfrm flipV="1">
            <a:off x="3244645" y="3704795"/>
            <a:ext cx="589936" cy="3657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4F50B6EF-85C5-5CFC-6F05-8787BE87C4D3}"/>
              </a:ext>
            </a:extLst>
          </p:cNvPr>
          <p:cNvCxnSpPr/>
          <p:nvPr/>
        </p:nvCxnSpPr>
        <p:spPr>
          <a:xfrm flipV="1">
            <a:off x="4830588" y="3704795"/>
            <a:ext cx="589936" cy="3657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4D1E2D73-7C00-E28E-0FF0-5BE21F1B1520}"/>
              </a:ext>
            </a:extLst>
          </p:cNvPr>
          <p:cNvCxnSpPr/>
          <p:nvPr/>
        </p:nvCxnSpPr>
        <p:spPr>
          <a:xfrm flipV="1">
            <a:off x="6350655" y="3713143"/>
            <a:ext cx="589936" cy="3657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D0F5866B-FA83-763A-2717-C8B9D3E8666D}"/>
              </a:ext>
            </a:extLst>
          </p:cNvPr>
          <p:cNvCxnSpPr>
            <a:cxnSpLocks/>
          </p:cNvCxnSpPr>
          <p:nvPr/>
        </p:nvCxnSpPr>
        <p:spPr>
          <a:xfrm flipH="1" flipV="1">
            <a:off x="4310462" y="3716594"/>
            <a:ext cx="520126" cy="3588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9AED0063-E7DC-3E9C-0643-5DA9FC6378AF}"/>
              </a:ext>
            </a:extLst>
          </p:cNvPr>
          <p:cNvCxnSpPr>
            <a:cxnSpLocks/>
          </p:cNvCxnSpPr>
          <p:nvPr/>
        </p:nvCxnSpPr>
        <p:spPr>
          <a:xfrm flipH="1" flipV="1">
            <a:off x="5835937" y="3730396"/>
            <a:ext cx="520126" cy="3588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594B9BE8-10EB-481E-6E58-DA421A4F7521}"/>
              </a:ext>
            </a:extLst>
          </p:cNvPr>
          <p:cNvCxnSpPr>
            <a:cxnSpLocks/>
          </p:cNvCxnSpPr>
          <p:nvPr/>
        </p:nvCxnSpPr>
        <p:spPr>
          <a:xfrm flipH="1" flipV="1">
            <a:off x="7455802" y="3730397"/>
            <a:ext cx="520126" cy="358859"/>
          </a:xfrm>
          <a:prstGeom prst="line">
            <a:avLst/>
          </a:prstGeom>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730BA732-451F-25E3-2430-96220A421C61}"/>
              </a:ext>
            </a:extLst>
          </p:cNvPr>
          <p:cNvSpPr txBox="1"/>
          <p:nvPr/>
        </p:nvSpPr>
        <p:spPr>
          <a:xfrm>
            <a:off x="3749356" y="3465886"/>
            <a:ext cx="646331" cy="369332"/>
          </a:xfrm>
          <a:prstGeom prst="rect">
            <a:avLst/>
          </a:prstGeom>
          <a:noFill/>
        </p:spPr>
        <p:txBody>
          <a:bodyPr wrap="none" rtlCol="0">
            <a:spAutoFit/>
          </a:bodyPr>
          <a:lstStyle/>
          <a:p>
            <a:r>
              <a:rPr kumimoji="1" lang="ja-JP" altLang="en-US" dirty="0"/>
              <a:t>要素</a:t>
            </a:r>
          </a:p>
        </p:txBody>
      </p:sp>
      <p:sp>
        <p:nvSpPr>
          <p:cNvPr id="17" name="テキスト ボックス 16">
            <a:extLst>
              <a:ext uri="{FF2B5EF4-FFF2-40B4-BE49-F238E27FC236}">
                <a16:creationId xmlns:a16="http://schemas.microsoft.com/office/drawing/2014/main" id="{8FA75950-05C2-16A2-F47E-ECF4FDC4257A}"/>
              </a:ext>
            </a:extLst>
          </p:cNvPr>
          <p:cNvSpPr txBox="1"/>
          <p:nvPr/>
        </p:nvSpPr>
        <p:spPr>
          <a:xfrm>
            <a:off x="5265489" y="3464439"/>
            <a:ext cx="646331" cy="369332"/>
          </a:xfrm>
          <a:prstGeom prst="rect">
            <a:avLst/>
          </a:prstGeom>
          <a:noFill/>
        </p:spPr>
        <p:txBody>
          <a:bodyPr wrap="none" rtlCol="0">
            <a:spAutoFit/>
          </a:bodyPr>
          <a:lstStyle/>
          <a:p>
            <a:r>
              <a:rPr kumimoji="1" lang="ja-JP" altLang="en-US" dirty="0"/>
              <a:t>要素</a:t>
            </a:r>
          </a:p>
        </p:txBody>
      </p:sp>
      <p:sp>
        <p:nvSpPr>
          <p:cNvPr id="18" name="テキスト ボックス 17">
            <a:extLst>
              <a:ext uri="{FF2B5EF4-FFF2-40B4-BE49-F238E27FC236}">
                <a16:creationId xmlns:a16="http://schemas.microsoft.com/office/drawing/2014/main" id="{494CF767-EC89-5C09-50B6-F1C8E3B16430}"/>
              </a:ext>
            </a:extLst>
          </p:cNvPr>
          <p:cNvSpPr txBox="1"/>
          <p:nvPr/>
        </p:nvSpPr>
        <p:spPr>
          <a:xfrm>
            <a:off x="6831944" y="3463437"/>
            <a:ext cx="646331" cy="369332"/>
          </a:xfrm>
          <a:prstGeom prst="rect">
            <a:avLst/>
          </a:prstGeom>
          <a:noFill/>
        </p:spPr>
        <p:txBody>
          <a:bodyPr wrap="none" rtlCol="0">
            <a:spAutoFit/>
          </a:bodyPr>
          <a:lstStyle/>
          <a:p>
            <a:r>
              <a:rPr kumimoji="1" lang="ja-JP" altLang="en-US" dirty="0"/>
              <a:t>要素</a:t>
            </a:r>
          </a:p>
        </p:txBody>
      </p:sp>
      <p:sp>
        <p:nvSpPr>
          <p:cNvPr id="19" name="テキスト ボックス 18">
            <a:extLst>
              <a:ext uri="{FF2B5EF4-FFF2-40B4-BE49-F238E27FC236}">
                <a16:creationId xmlns:a16="http://schemas.microsoft.com/office/drawing/2014/main" id="{19AB00F4-8803-6586-9DF1-B8EEB33B7103}"/>
              </a:ext>
            </a:extLst>
          </p:cNvPr>
          <p:cNvSpPr txBox="1"/>
          <p:nvPr/>
        </p:nvSpPr>
        <p:spPr>
          <a:xfrm>
            <a:off x="3032888" y="4171550"/>
            <a:ext cx="423514" cy="369332"/>
          </a:xfrm>
          <a:prstGeom prst="rect">
            <a:avLst/>
          </a:prstGeom>
          <a:noFill/>
        </p:spPr>
        <p:txBody>
          <a:bodyPr wrap="none" rtlCol="0">
            <a:spAutoFit/>
          </a:bodyPr>
          <a:lstStyle/>
          <a:p>
            <a:r>
              <a:rPr kumimoji="1" lang="en-US" altLang="ja-JP" dirty="0"/>
              <a:t>-L</a:t>
            </a:r>
            <a:endParaRPr kumimoji="1" lang="ja-JP" altLang="en-US" dirty="0"/>
          </a:p>
        </p:txBody>
      </p:sp>
      <p:sp>
        <p:nvSpPr>
          <p:cNvPr id="20" name="テキスト ボックス 19">
            <a:extLst>
              <a:ext uri="{FF2B5EF4-FFF2-40B4-BE49-F238E27FC236}">
                <a16:creationId xmlns:a16="http://schemas.microsoft.com/office/drawing/2014/main" id="{F08A033D-3440-876E-E07C-070F9D56B510}"/>
              </a:ext>
            </a:extLst>
          </p:cNvPr>
          <p:cNvSpPr txBox="1"/>
          <p:nvPr/>
        </p:nvSpPr>
        <p:spPr>
          <a:xfrm>
            <a:off x="7814666" y="4171550"/>
            <a:ext cx="322524" cy="369332"/>
          </a:xfrm>
          <a:prstGeom prst="rect">
            <a:avLst/>
          </a:prstGeom>
          <a:noFill/>
        </p:spPr>
        <p:txBody>
          <a:bodyPr wrap="none" rtlCol="0">
            <a:spAutoFit/>
          </a:bodyPr>
          <a:lstStyle/>
          <a:p>
            <a:r>
              <a:rPr lang="en-US" altLang="ja-JP" dirty="0"/>
              <a:t>L</a:t>
            </a:r>
            <a:endParaRPr kumimoji="1" lang="ja-JP" altLang="en-US" dirty="0"/>
          </a:p>
        </p:txBody>
      </p:sp>
      <p:cxnSp>
        <p:nvCxnSpPr>
          <p:cNvPr id="22" name="直線コネクタ 21">
            <a:extLst>
              <a:ext uri="{FF2B5EF4-FFF2-40B4-BE49-F238E27FC236}">
                <a16:creationId xmlns:a16="http://schemas.microsoft.com/office/drawing/2014/main" id="{7152A57A-CD00-AA2C-17A5-B05B13A85186}"/>
              </a:ext>
            </a:extLst>
          </p:cNvPr>
          <p:cNvCxnSpPr>
            <a:endCxn id="19" idx="0"/>
          </p:cNvCxnSpPr>
          <p:nvPr/>
        </p:nvCxnSpPr>
        <p:spPr>
          <a:xfrm>
            <a:off x="3244645" y="4070555"/>
            <a:ext cx="0" cy="1009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A8F399D7-1B69-A1F7-1A51-6D7CD650D4EA}"/>
              </a:ext>
            </a:extLst>
          </p:cNvPr>
          <p:cNvCxnSpPr/>
          <p:nvPr/>
        </p:nvCxnSpPr>
        <p:spPr>
          <a:xfrm>
            <a:off x="7975928" y="4078903"/>
            <a:ext cx="0" cy="10099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0713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A293236-041A-8C80-B67D-B3C9B46A15A2}"/>
              </a:ext>
            </a:extLst>
          </p:cNvPr>
          <p:cNvSpPr>
            <a:spLocks noGrp="1"/>
          </p:cNvSpPr>
          <p:nvPr>
            <p:ph type="sldNum" sz="quarter" idx="12"/>
          </p:nvPr>
        </p:nvSpPr>
        <p:spPr/>
        <p:txBody>
          <a:bodyPr/>
          <a:lstStyle/>
          <a:p>
            <a:fld id="{02AFFB12-B70E-4AA8-BB11-AB4B026C9C29}" type="slidenum">
              <a:rPr kumimoji="1" lang="ja-JP" altLang="en-US" smtClean="0"/>
              <a:t>6</a:t>
            </a:fld>
            <a:endParaRPr kumimoji="1" lang="ja-JP" altLang="en-US"/>
          </a:p>
        </p:txBody>
      </p:sp>
      <p:pic>
        <p:nvPicPr>
          <p:cNvPr id="7" name="図 6">
            <a:extLst>
              <a:ext uri="{FF2B5EF4-FFF2-40B4-BE49-F238E27FC236}">
                <a16:creationId xmlns:a16="http://schemas.microsoft.com/office/drawing/2014/main" id="{42C6B2D1-700F-C5A4-D571-7888C5B67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0136" y="1433381"/>
            <a:ext cx="5116392" cy="3837294"/>
          </a:xfrm>
          <a:prstGeom prst="rect">
            <a:avLst/>
          </a:prstGeom>
        </p:spPr>
      </p:pic>
      <p:pic>
        <p:nvPicPr>
          <p:cNvPr id="10" name="図 9">
            <a:extLst>
              <a:ext uri="{FF2B5EF4-FFF2-40B4-BE49-F238E27FC236}">
                <a16:creationId xmlns:a16="http://schemas.microsoft.com/office/drawing/2014/main" id="{683FE76E-3622-B7EF-0AD8-49F2930DB3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4009" y="5821319"/>
            <a:ext cx="2087891" cy="792059"/>
          </a:xfrm>
          <a:prstGeom prst="rect">
            <a:avLst/>
          </a:prstGeom>
        </p:spPr>
      </p:pic>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CD3D958D-8254-6FAA-209C-E97670D7A7E8}"/>
                  </a:ext>
                </a:extLst>
              </p:cNvPr>
              <p:cNvSpPr txBox="1"/>
              <p:nvPr/>
            </p:nvSpPr>
            <p:spPr>
              <a:xfrm>
                <a:off x="613790" y="5292364"/>
                <a:ext cx="6305637" cy="524824"/>
              </a:xfrm>
              <a:prstGeom prst="rect">
                <a:avLst/>
              </a:prstGeom>
              <a:noFill/>
            </p:spPr>
            <p:txBody>
              <a:bodyPr wrap="none" rtlCol="0">
                <a:spAutoFit/>
              </a:bodyPr>
              <a:lstStyle/>
              <a:p>
                <a:r>
                  <a:rPr kumimoji="1" lang="ja-JP" altLang="en-US" dirty="0"/>
                  <a:t>ニュートンラフソン法により、</a:t>
                </a:r>
                <a:r>
                  <a:rPr lang="en-US" altLang="ja-JP" dirty="0"/>
                  <a:t> </a:t>
                </a:r>
                <a14:m>
                  <m:oMath xmlns:m="http://schemas.openxmlformats.org/officeDocument/2006/math">
                    <m:f>
                      <m:fPr>
                        <m:ctrlPr>
                          <a:rPr lang="en-US" altLang="ja-JP" i="1">
                            <a:latin typeface="Cambria Math" panose="02040503050406030204" pitchFamily="18" charset="0"/>
                          </a:rPr>
                        </m:ctrlPr>
                      </m:fPr>
                      <m:num>
                        <m:r>
                          <a:rPr lang="en-US" altLang="ja-JP" i="1">
                            <a:latin typeface="Cambria Math" panose="02040503050406030204" pitchFamily="18" charset="0"/>
                          </a:rPr>
                          <m:t>𝑑𝑃</m:t>
                        </m:r>
                      </m:num>
                      <m:den>
                        <m:r>
                          <a:rPr lang="en-US" altLang="ja-JP" i="1">
                            <a:latin typeface="Cambria Math" panose="02040503050406030204" pitchFamily="18" charset="0"/>
                          </a:rPr>
                          <m:t>𝑑</m:t>
                        </m:r>
                        <m:r>
                          <a:rPr lang="ja-JP" altLang="en-US" i="1">
                            <a:latin typeface="Cambria Math" panose="02040503050406030204" pitchFamily="18" charset="0"/>
                          </a:rPr>
                          <m:t>𝜉</m:t>
                        </m:r>
                      </m:den>
                    </m:f>
                  </m:oMath>
                </a14:m>
                <a:r>
                  <a:rPr lang="en-US" altLang="ja-JP" dirty="0"/>
                  <a:t>=0</a:t>
                </a:r>
                <a:r>
                  <a:rPr lang="ja-JP" altLang="en-US" dirty="0"/>
                  <a:t>を満たす点を求める。</a:t>
                </a:r>
                <a:endParaRPr kumimoji="1" lang="ja-JP" altLang="en-US" dirty="0"/>
              </a:p>
            </p:txBody>
          </p:sp>
        </mc:Choice>
        <mc:Fallback xmlns="">
          <p:sp>
            <p:nvSpPr>
              <p:cNvPr id="11" name="テキスト ボックス 10">
                <a:extLst>
                  <a:ext uri="{FF2B5EF4-FFF2-40B4-BE49-F238E27FC236}">
                    <a16:creationId xmlns:a16="http://schemas.microsoft.com/office/drawing/2014/main" id="{CD3D958D-8254-6FAA-209C-E97670D7A7E8}"/>
                  </a:ext>
                </a:extLst>
              </p:cNvPr>
              <p:cNvSpPr txBox="1">
                <a:spLocks noRot="1" noChangeAspect="1" noMove="1" noResize="1" noEditPoints="1" noAdjustHandles="1" noChangeArrowheads="1" noChangeShapeType="1" noTextEdit="1"/>
              </p:cNvSpPr>
              <p:nvPr/>
            </p:nvSpPr>
            <p:spPr>
              <a:xfrm>
                <a:off x="613790" y="5292364"/>
                <a:ext cx="6305637" cy="524824"/>
              </a:xfrm>
              <a:prstGeom prst="rect">
                <a:avLst/>
              </a:prstGeom>
              <a:blipFill>
                <a:blip r:embed="rId4"/>
                <a:stretch>
                  <a:fillRect l="-870" r="-193" b="-8140"/>
                </a:stretch>
              </a:blipFill>
            </p:spPr>
            <p:txBody>
              <a:bodyPr/>
              <a:lstStyle/>
              <a:p>
                <a:r>
                  <a:rPr lang="ja-JP" altLang="en-US">
                    <a:noFill/>
                  </a:rPr>
                  <a:t> </a:t>
                </a:r>
              </a:p>
            </p:txBody>
          </p:sp>
        </mc:Fallback>
      </mc:AlternateContent>
      <p:sp>
        <p:nvSpPr>
          <p:cNvPr id="2" name="テキスト ボックス 1">
            <a:extLst>
              <a:ext uri="{FF2B5EF4-FFF2-40B4-BE49-F238E27FC236}">
                <a16:creationId xmlns:a16="http://schemas.microsoft.com/office/drawing/2014/main" id="{3116D2C7-5BB6-5D37-8F67-78B54DDD359D}"/>
              </a:ext>
            </a:extLst>
          </p:cNvPr>
          <p:cNvSpPr txBox="1"/>
          <p:nvPr/>
        </p:nvSpPr>
        <p:spPr>
          <a:xfrm>
            <a:off x="270456" y="231820"/>
            <a:ext cx="4493538" cy="523220"/>
          </a:xfrm>
          <a:prstGeom prst="rect">
            <a:avLst/>
          </a:prstGeom>
          <a:noFill/>
        </p:spPr>
        <p:txBody>
          <a:bodyPr wrap="none" rtlCol="0">
            <a:spAutoFit/>
          </a:bodyPr>
          <a:lstStyle/>
          <a:p>
            <a:r>
              <a:rPr kumimoji="1" lang="ja-JP" altLang="en-US" sz="2800" dirty="0"/>
              <a:t>要素の内部点の決定方法：</a:t>
            </a:r>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7EF94432-4264-7E75-4F4A-279ECE0C1648}"/>
                  </a:ext>
                </a:extLst>
              </p:cNvPr>
              <p:cNvSpPr txBox="1"/>
              <p:nvPr/>
            </p:nvSpPr>
            <p:spPr>
              <a:xfrm>
                <a:off x="1452782" y="900738"/>
                <a:ext cx="9610773" cy="669029"/>
              </a:xfrm>
              <a:prstGeom prst="rect">
                <a:avLst/>
              </a:prstGeom>
              <a:noFill/>
            </p:spPr>
            <p:txBody>
              <a:bodyPr wrap="none" rtlCol="0">
                <a:spAutoFit/>
              </a:bodyPr>
              <a:lstStyle/>
              <a:p>
                <a:r>
                  <a:rPr kumimoji="1" lang="ja-JP" altLang="en-US" sz="2400" dirty="0"/>
                  <a:t>ルジャンドル多項式の</a:t>
                </a:r>
                <a14:m>
                  <m:oMath xmlns:m="http://schemas.openxmlformats.org/officeDocument/2006/math">
                    <m:r>
                      <a:rPr lang="ja-JP" altLang="en-US" sz="2400" i="1">
                        <a:latin typeface="Cambria Math" panose="02040503050406030204" pitchFamily="18" charset="0"/>
                      </a:rPr>
                      <m:t>微分</m:t>
                    </m:r>
                    <m:r>
                      <a:rPr lang="en-US" altLang="ja-JP" sz="2400" b="0" i="1" smtClean="0">
                        <a:latin typeface="Cambria Math" panose="02040503050406030204" pitchFamily="18" charset="0"/>
                      </a:rPr>
                      <m:t> </m:t>
                    </m:r>
                    <m:f>
                      <m:fPr>
                        <m:ctrlPr>
                          <a:rPr kumimoji="1" lang="en-US" altLang="ja-JP" sz="2400" i="1" smtClean="0">
                            <a:latin typeface="Cambria Math" panose="02040503050406030204" pitchFamily="18" charset="0"/>
                          </a:rPr>
                        </m:ctrlPr>
                      </m:fPr>
                      <m:num>
                        <m:r>
                          <a:rPr kumimoji="1" lang="en-US" altLang="ja-JP" sz="2400" i="1" smtClean="0">
                            <a:latin typeface="Cambria Math" panose="02040503050406030204" pitchFamily="18" charset="0"/>
                          </a:rPr>
                          <m:t>𝑑</m:t>
                        </m:r>
                        <m:r>
                          <a:rPr kumimoji="1" lang="en-US" altLang="ja-JP" sz="2400" b="0" i="1" smtClean="0">
                            <a:latin typeface="Cambria Math" panose="02040503050406030204" pitchFamily="18" charset="0"/>
                          </a:rPr>
                          <m:t>𝑃</m:t>
                        </m:r>
                      </m:num>
                      <m:den>
                        <m:r>
                          <a:rPr kumimoji="1" lang="en-US" altLang="ja-JP" sz="2400" i="1" smtClean="0">
                            <a:latin typeface="Cambria Math" panose="02040503050406030204" pitchFamily="18" charset="0"/>
                          </a:rPr>
                          <m:t>𝑑</m:t>
                        </m:r>
                        <m:r>
                          <a:rPr kumimoji="1" lang="ja-JP" altLang="en-US" sz="2400" i="1" smtClean="0">
                            <a:latin typeface="Cambria Math" panose="02040503050406030204" pitchFamily="18" charset="0"/>
                          </a:rPr>
                          <m:t>𝜉</m:t>
                        </m:r>
                      </m:den>
                    </m:f>
                  </m:oMath>
                </a14:m>
                <a:r>
                  <a:rPr kumimoji="1" lang="en-US" altLang="ja-JP" sz="2400" dirty="0"/>
                  <a:t>=0</a:t>
                </a:r>
                <a:r>
                  <a:rPr kumimoji="1" lang="ja-JP" altLang="en-US" sz="2400" dirty="0"/>
                  <a:t>を満たす</a:t>
                </a:r>
                <a:r>
                  <a:rPr lang="ja-JP" altLang="en-US" sz="2400" dirty="0"/>
                  <a:t>解</a:t>
                </a:r>
                <a:r>
                  <a:rPr kumimoji="1" lang="ja-JP" altLang="en-US" sz="2400" dirty="0"/>
                  <a:t>を各要素の内部点とする</a:t>
                </a:r>
              </a:p>
            </p:txBody>
          </p:sp>
        </mc:Choice>
        <mc:Fallback xmlns="">
          <p:sp>
            <p:nvSpPr>
              <p:cNvPr id="5" name="テキスト ボックス 4">
                <a:extLst>
                  <a:ext uri="{FF2B5EF4-FFF2-40B4-BE49-F238E27FC236}">
                    <a16:creationId xmlns:a16="http://schemas.microsoft.com/office/drawing/2014/main" id="{7EF94432-4264-7E75-4F4A-279ECE0C1648}"/>
                  </a:ext>
                </a:extLst>
              </p:cNvPr>
              <p:cNvSpPr txBox="1">
                <a:spLocks noRot="1" noChangeAspect="1" noMove="1" noResize="1" noEditPoints="1" noAdjustHandles="1" noChangeArrowheads="1" noChangeShapeType="1" noTextEdit="1"/>
              </p:cNvSpPr>
              <p:nvPr/>
            </p:nvSpPr>
            <p:spPr>
              <a:xfrm>
                <a:off x="1452782" y="900738"/>
                <a:ext cx="9610773" cy="669029"/>
              </a:xfrm>
              <a:prstGeom prst="rect">
                <a:avLst/>
              </a:prstGeom>
              <a:blipFill>
                <a:blip r:embed="rId5"/>
                <a:stretch>
                  <a:fillRect l="-951" b="-2727"/>
                </a:stretch>
              </a:blipFill>
            </p:spPr>
            <p:txBody>
              <a:bodyPr/>
              <a:lstStyle/>
              <a:p>
                <a:r>
                  <a:rPr lang="ja-JP" altLang="en-US">
                    <a:noFill/>
                  </a:rPr>
                  <a:t> </a:t>
                </a:r>
              </a:p>
            </p:txBody>
          </p:sp>
        </mc:Fallback>
      </mc:AlternateContent>
      <p:pic>
        <p:nvPicPr>
          <p:cNvPr id="6" name="図 5">
            <a:extLst>
              <a:ext uri="{FF2B5EF4-FFF2-40B4-BE49-F238E27FC236}">
                <a16:creationId xmlns:a16="http://schemas.microsoft.com/office/drawing/2014/main" id="{FB712E6C-43E7-3E81-99DC-D143D0CEBD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86505" y="2018682"/>
            <a:ext cx="2046754" cy="2803078"/>
          </a:xfrm>
          <a:prstGeom prst="rect">
            <a:avLst/>
          </a:prstGeom>
        </p:spPr>
      </p:pic>
      <p:sp>
        <p:nvSpPr>
          <p:cNvPr id="8" name="正方形/長方形 7">
            <a:extLst>
              <a:ext uri="{FF2B5EF4-FFF2-40B4-BE49-F238E27FC236}">
                <a16:creationId xmlns:a16="http://schemas.microsoft.com/office/drawing/2014/main" id="{25DF2BB3-55CA-6C1D-89CE-56FC3DCA9D8B}"/>
              </a:ext>
            </a:extLst>
          </p:cNvPr>
          <p:cNvSpPr/>
          <p:nvPr/>
        </p:nvSpPr>
        <p:spPr>
          <a:xfrm>
            <a:off x="7165649" y="3916110"/>
            <a:ext cx="640934" cy="8780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26946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9AFF1-6DD7-BBE5-1D7C-B843BF6A73AF}"/>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0EDE067-CE97-ECD7-A9F5-57FD4494025B}"/>
              </a:ext>
            </a:extLst>
          </p:cNvPr>
          <p:cNvSpPr>
            <a:spLocks noGrp="1"/>
          </p:cNvSpPr>
          <p:nvPr>
            <p:ph type="sldNum" sz="quarter" idx="12"/>
          </p:nvPr>
        </p:nvSpPr>
        <p:spPr/>
        <p:txBody>
          <a:bodyPr/>
          <a:lstStyle/>
          <a:p>
            <a:fld id="{02AFFB12-B70E-4AA8-BB11-AB4B026C9C29}" type="slidenum">
              <a:rPr kumimoji="1" lang="ja-JP" altLang="en-US" smtClean="0"/>
              <a:t>7</a:t>
            </a:fld>
            <a:endParaRPr kumimoji="1" lang="ja-JP" altLang="en-US"/>
          </a:p>
        </p:txBody>
      </p:sp>
      <p:pic>
        <p:nvPicPr>
          <p:cNvPr id="8" name="コンテンツ プレースホルダー 8">
            <a:extLst>
              <a:ext uri="{FF2B5EF4-FFF2-40B4-BE49-F238E27FC236}">
                <a16:creationId xmlns:a16="http://schemas.microsoft.com/office/drawing/2014/main" id="{ECDD931F-06E3-C750-E2C4-1389CF338B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6285" y="3461453"/>
            <a:ext cx="2445373" cy="906379"/>
          </a:xfrm>
          <a:prstGeom prst="rect">
            <a:avLst/>
          </a:prstGeom>
        </p:spPr>
      </p:pic>
      <p:pic>
        <p:nvPicPr>
          <p:cNvPr id="9" name="図 8">
            <a:extLst>
              <a:ext uri="{FF2B5EF4-FFF2-40B4-BE49-F238E27FC236}">
                <a16:creationId xmlns:a16="http://schemas.microsoft.com/office/drawing/2014/main" id="{234AD52E-C496-9BB4-BDC4-CEE3E2AAB4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807063"/>
            <a:ext cx="3263059" cy="807995"/>
          </a:xfrm>
          <a:prstGeom prst="rect">
            <a:avLst/>
          </a:prstGeom>
        </p:spPr>
      </p:pic>
      <p:pic>
        <p:nvPicPr>
          <p:cNvPr id="12" name="図 11">
            <a:extLst>
              <a:ext uri="{FF2B5EF4-FFF2-40B4-BE49-F238E27FC236}">
                <a16:creationId xmlns:a16="http://schemas.microsoft.com/office/drawing/2014/main" id="{62CF2A0A-82F8-5951-B660-DABD39EADC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1" y="5625925"/>
            <a:ext cx="3789098" cy="781715"/>
          </a:xfrm>
          <a:prstGeom prst="rect">
            <a:avLst/>
          </a:prstGeom>
        </p:spPr>
      </p:pic>
      <p:pic>
        <p:nvPicPr>
          <p:cNvPr id="14" name="図 13">
            <a:extLst>
              <a:ext uri="{FF2B5EF4-FFF2-40B4-BE49-F238E27FC236}">
                <a16:creationId xmlns:a16="http://schemas.microsoft.com/office/drawing/2014/main" id="{302E98CB-66A3-F8EF-2D17-44169720BD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7150" y="481899"/>
            <a:ext cx="2890073" cy="827767"/>
          </a:xfrm>
          <a:prstGeom prst="rect">
            <a:avLst/>
          </a:prstGeom>
        </p:spPr>
      </p:pic>
      <p:sp>
        <p:nvSpPr>
          <p:cNvPr id="15" name="正方形/長方形 14">
            <a:extLst>
              <a:ext uri="{FF2B5EF4-FFF2-40B4-BE49-F238E27FC236}">
                <a16:creationId xmlns:a16="http://schemas.microsoft.com/office/drawing/2014/main" id="{2992AF9C-C5CB-7CB2-00CF-3125EFCFA9E9}"/>
              </a:ext>
            </a:extLst>
          </p:cNvPr>
          <p:cNvSpPr/>
          <p:nvPr/>
        </p:nvSpPr>
        <p:spPr>
          <a:xfrm>
            <a:off x="1763486" y="3284897"/>
            <a:ext cx="9067800" cy="1053632"/>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C0817CFB-EE91-B691-05C1-5433BA76BDA6}"/>
              </a:ext>
            </a:extLst>
          </p:cNvPr>
          <p:cNvSpPr txBox="1"/>
          <p:nvPr/>
        </p:nvSpPr>
        <p:spPr>
          <a:xfrm>
            <a:off x="2357733" y="3656524"/>
            <a:ext cx="5570756" cy="400110"/>
          </a:xfrm>
          <a:prstGeom prst="rect">
            <a:avLst/>
          </a:prstGeom>
          <a:solidFill>
            <a:schemeClr val="accent1">
              <a:lumMod val="20000"/>
              <a:lumOff val="80000"/>
            </a:schemeClr>
          </a:solidFill>
        </p:spPr>
        <p:txBody>
          <a:bodyPr wrap="none" rtlCol="0">
            <a:spAutoFit/>
          </a:bodyPr>
          <a:lstStyle/>
          <a:p>
            <a:r>
              <a:rPr lang="ja-JP" altLang="en-US" sz="2000" dirty="0"/>
              <a:t>②</a:t>
            </a:r>
            <a:r>
              <a:rPr kumimoji="1" lang="ja-JP" altLang="en-US" sz="2000" dirty="0"/>
              <a:t>波動関数を基底関数の重ね合わせで近似する</a:t>
            </a:r>
          </a:p>
        </p:txBody>
      </p:sp>
      <p:sp>
        <p:nvSpPr>
          <p:cNvPr id="10" name="テキスト ボックス 9">
            <a:extLst>
              <a:ext uri="{FF2B5EF4-FFF2-40B4-BE49-F238E27FC236}">
                <a16:creationId xmlns:a16="http://schemas.microsoft.com/office/drawing/2014/main" id="{50C909B2-7BA0-7F65-4958-A3A672498007}"/>
              </a:ext>
            </a:extLst>
          </p:cNvPr>
          <p:cNvSpPr txBox="1"/>
          <p:nvPr/>
        </p:nvSpPr>
        <p:spPr>
          <a:xfrm>
            <a:off x="2567832" y="5026394"/>
            <a:ext cx="2723823" cy="369332"/>
          </a:xfrm>
          <a:prstGeom prst="rect">
            <a:avLst/>
          </a:prstGeom>
          <a:solidFill>
            <a:schemeClr val="accent1">
              <a:lumMod val="20000"/>
              <a:lumOff val="80000"/>
            </a:schemeClr>
          </a:solidFill>
        </p:spPr>
        <p:txBody>
          <a:bodyPr wrap="none" rtlCol="0">
            <a:spAutoFit/>
          </a:bodyPr>
          <a:lstStyle/>
          <a:p>
            <a:r>
              <a:rPr kumimoji="1" lang="ja-JP" altLang="en-US" dirty="0"/>
              <a:t>③固有値問題を計算する</a:t>
            </a:r>
          </a:p>
        </p:txBody>
      </p:sp>
      <p:sp>
        <p:nvSpPr>
          <p:cNvPr id="13" name="正方形/長方形 12">
            <a:extLst>
              <a:ext uri="{FF2B5EF4-FFF2-40B4-BE49-F238E27FC236}">
                <a16:creationId xmlns:a16="http://schemas.microsoft.com/office/drawing/2014/main" id="{F03EA694-4290-AE44-D393-B07E02311E92}"/>
              </a:ext>
            </a:extLst>
          </p:cNvPr>
          <p:cNvSpPr/>
          <p:nvPr/>
        </p:nvSpPr>
        <p:spPr>
          <a:xfrm>
            <a:off x="1763486" y="4704296"/>
            <a:ext cx="8479971" cy="177315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6" name="タイトル 1">
            <a:extLst>
              <a:ext uri="{FF2B5EF4-FFF2-40B4-BE49-F238E27FC236}">
                <a16:creationId xmlns:a16="http://schemas.microsoft.com/office/drawing/2014/main" id="{8D3E8DD7-383A-EF9A-E45E-5F12B6C361B2}"/>
              </a:ext>
            </a:extLst>
          </p:cNvPr>
          <p:cNvSpPr>
            <a:spLocks noGrp="1"/>
          </p:cNvSpPr>
          <p:nvPr>
            <p:ph type="title"/>
          </p:nvPr>
        </p:nvSpPr>
        <p:spPr>
          <a:xfrm>
            <a:off x="163286" y="57000"/>
            <a:ext cx="7256739" cy="786720"/>
          </a:xfrm>
        </p:spPr>
        <p:txBody>
          <a:bodyPr>
            <a:normAutofit/>
          </a:bodyPr>
          <a:lstStyle/>
          <a:p>
            <a:r>
              <a:rPr kumimoji="1" lang="ja-JP" altLang="en-US" sz="2400" dirty="0"/>
              <a:t>どんな固有値問題を解くのか？</a:t>
            </a:r>
          </a:p>
        </p:txBody>
      </p:sp>
      <p:pic>
        <p:nvPicPr>
          <p:cNvPr id="17" name="図 16">
            <a:extLst>
              <a:ext uri="{FF2B5EF4-FFF2-40B4-BE49-F238E27FC236}">
                <a16:creationId xmlns:a16="http://schemas.microsoft.com/office/drawing/2014/main" id="{2F5837EB-9224-EAC2-CEFA-8E2B7673E3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9536" y="1292899"/>
            <a:ext cx="2152910" cy="1728435"/>
          </a:xfrm>
          <a:prstGeom prst="rect">
            <a:avLst/>
          </a:prstGeom>
        </p:spPr>
      </p:pic>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3B3B60F7-FAA2-9911-4FAC-ACBA2C30116D}"/>
                  </a:ext>
                </a:extLst>
              </p:cNvPr>
              <p:cNvSpPr txBox="1"/>
              <p:nvPr/>
            </p:nvSpPr>
            <p:spPr>
              <a:xfrm>
                <a:off x="2234310" y="1726303"/>
                <a:ext cx="6915226" cy="880690"/>
              </a:xfrm>
              <a:prstGeom prst="rect">
                <a:avLst/>
              </a:prstGeom>
              <a:solidFill>
                <a:schemeClr val="accent1">
                  <a:lumMod val="20000"/>
                  <a:lumOff val="80000"/>
                </a:schemeClr>
              </a:solidFill>
            </p:spPr>
            <p:txBody>
              <a:bodyPr wrap="none" rtlCol="0">
                <a:spAutoFit/>
              </a:bodyPr>
              <a:lstStyle/>
              <a:p>
                <a:r>
                  <a:rPr lang="ja-JP" altLang="en-US" sz="2000" dirty="0"/>
                  <a:t>①</a:t>
                </a:r>
                <a14:m>
                  <m:oMath xmlns:m="http://schemas.openxmlformats.org/officeDocument/2006/math">
                    <m:f>
                      <m:fPr>
                        <m:ctrlPr>
                          <a:rPr lang="en-US" altLang="ja-JP" sz="2000" i="1">
                            <a:latin typeface="Cambria Math" panose="02040503050406030204" pitchFamily="18" charset="0"/>
                          </a:rPr>
                        </m:ctrlPr>
                      </m:fPr>
                      <m:num>
                        <m:r>
                          <a:rPr lang="en-US" altLang="ja-JP" sz="2000" i="1">
                            <a:latin typeface="Cambria Math" panose="02040503050406030204" pitchFamily="18" charset="0"/>
                          </a:rPr>
                          <m:t>𝑑𝑃</m:t>
                        </m:r>
                      </m:num>
                      <m:den>
                        <m:r>
                          <a:rPr lang="en-US" altLang="ja-JP" sz="2000" i="1">
                            <a:latin typeface="Cambria Math" panose="02040503050406030204" pitchFamily="18" charset="0"/>
                          </a:rPr>
                          <m:t>𝑑</m:t>
                        </m:r>
                        <m:r>
                          <a:rPr lang="ja-JP" altLang="en-US" sz="2000" i="1">
                            <a:latin typeface="Cambria Math" panose="02040503050406030204" pitchFamily="18" charset="0"/>
                          </a:rPr>
                          <m:t>𝜉</m:t>
                        </m:r>
                      </m:den>
                    </m:f>
                  </m:oMath>
                </a14:m>
                <a:r>
                  <a:rPr lang="en-US" altLang="ja-JP" sz="2000" dirty="0"/>
                  <a:t>=0</a:t>
                </a:r>
                <a:r>
                  <a:rPr lang="ja-JP" altLang="en-US" sz="2000" dirty="0"/>
                  <a:t>を満たす点を節点とした</a:t>
                </a:r>
                <a:r>
                  <a:rPr kumimoji="1" lang="ja-JP" altLang="en-US" sz="2000" dirty="0"/>
                  <a:t>ラグランジュ補完多項式を</a:t>
                </a:r>
                <a:endParaRPr kumimoji="1" lang="en-US" altLang="ja-JP" sz="2000" dirty="0"/>
              </a:p>
              <a:p>
                <a:r>
                  <a:rPr kumimoji="1" lang="ja-JP" altLang="en-US" sz="2000" dirty="0"/>
                  <a:t>基底関数とする</a:t>
                </a:r>
                <a:endParaRPr kumimoji="1" lang="ja-JP" altLang="en-US" sz="1600" dirty="0"/>
              </a:p>
            </p:txBody>
          </p:sp>
        </mc:Choice>
        <mc:Fallback xmlns="">
          <p:sp>
            <p:nvSpPr>
              <p:cNvPr id="19" name="テキスト ボックス 18">
                <a:extLst>
                  <a:ext uri="{FF2B5EF4-FFF2-40B4-BE49-F238E27FC236}">
                    <a16:creationId xmlns:a16="http://schemas.microsoft.com/office/drawing/2014/main" id="{3B3B60F7-FAA2-9911-4FAC-ACBA2C30116D}"/>
                  </a:ext>
                </a:extLst>
              </p:cNvPr>
              <p:cNvSpPr txBox="1">
                <a:spLocks noRot="1" noChangeAspect="1" noMove="1" noResize="1" noEditPoints="1" noAdjustHandles="1" noChangeArrowheads="1" noChangeShapeType="1" noTextEdit="1"/>
              </p:cNvSpPr>
              <p:nvPr/>
            </p:nvSpPr>
            <p:spPr>
              <a:xfrm>
                <a:off x="2234310" y="1726303"/>
                <a:ext cx="6915226" cy="880690"/>
              </a:xfrm>
              <a:prstGeom prst="rect">
                <a:avLst/>
              </a:prstGeom>
              <a:blipFill>
                <a:blip r:embed="rId7"/>
                <a:stretch>
                  <a:fillRect l="-970" r="-176" b="-11034"/>
                </a:stretch>
              </a:blipFill>
            </p:spPr>
            <p:txBody>
              <a:bodyPr/>
              <a:lstStyle/>
              <a:p>
                <a:r>
                  <a:rPr lang="ja-JP" altLang="en-US">
                    <a:noFill/>
                  </a:rPr>
                  <a:t> </a:t>
                </a:r>
              </a:p>
            </p:txBody>
          </p:sp>
        </mc:Fallback>
      </mc:AlternateContent>
      <p:sp>
        <p:nvSpPr>
          <p:cNvPr id="21" name="正方形/長方形 20">
            <a:extLst>
              <a:ext uri="{FF2B5EF4-FFF2-40B4-BE49-F238E27FC236}">
                <a16:creationId xmlns:a16="http://schemas.microsoft.com/office/drawing/2014/main" id="{BEF6D696-CC1B-5F1A-5A85-D8434D367A74}"/>
              </a:ext>
            </a:extLst>
          </p:cNvPr>
          <p:cNvSpPr/>
          <p:nvPr/>
        </p:nvSpPr>
        <p:spPr>
          <a:xfrm>
            <a:off x="1763486" y="1320533"/>
            <a:ext cx="9631974" cy="169223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81695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257C268-A67E-7252-760E-D895BCE43104}"/>
              </a:ext>
            </a:extLst>
          </p:cNvPr>
          <p:cNvSpPr>
            <a:spLocks noGrp="1"/>
          </p:cNvSpPr>
          <p:nvPr>
            <p:ph type="sldNum" sz="quarter" idx="12"/>
          </p:nvPr>
        </p:nvSpPr>
        <p:spPr/>
        <p:txBody>
          <a:bodyPr/>
          <a:lstStyle/>
          <a:p>
            <a:fld id="{02AFFB12-B70E-4AA8-BB11-AB4B026C9C29}" type="slidenum">
              <a:rPr kumimoji="1" lang="ja-JP" altLang="en-US" smtClean="0"/>
              <a:t>8</a:t>
            </a:fld>
            <a:endParaRPr kumimoji="1" lang="ja-JP" altLang="en-US" dirty="0"/>
          </a:p>
        </p:txBody>
      </p:sp>
      <p:pic>
        <p:nvPicPr>
          <p:cNvPr id="5" name="図 4">
            <a:extLst>
              <a:ext uri="{FF2B5EF4-FFF2-40B4-BE49-F238E27FC236}">
                <a16:creationId xmlns:a16="http://schemas.microsoft.com/office/drawing/2014/main" id="{0BD036B7-637A-2182-CC07-3F861260EA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313" y="936202"/>
            <a:ext cx="4161078" cy="1525427"/>
          </a:xfrm>
          <a:prstGeom prst="rect">
            <a:avLst/>
          </a:prstGeom>
        </p:spPr>
      </p:pic>
      <p:pic>
        <p:nvPicPr>
          <p:cNvPr id="6" name="図 5">
            <a:extLst>
              <a:ext uri="{FF2B5EF4-FFF2-40B4-BE49-F238E27FC236}">
                <a16:creationId xmlns:a16="http://schemas.microsoft.com/office/drawing/2014/main" id="{C438CD12-D494-33CA-D0EC-9B51EC6ACB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5719" y="4211022"/>
            <a:ext cx="3852896" cy="1919178"/>
          </a:xfrm>
          <a:prstGeom prst="rect">
            <a:avLst/>
          </a:prstGeom>
        </p:spPr>
      </p:pic>
      <p:pic>
        <p:nvPicPr>
          <p:cNvPr id="7" name="図 6">
            <a:extLst>
              <a:ext uri="{FF2B5EF4-FFF2-40B4-BE49-F238E27FC236}">
                <a16:creationId xmlns:a16="http://schemas.microsoft.com/office/drawing/2014/main" id="{395E31F1-8DAA-3D69-605B-1D5454CACF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1664" y="4512045"/>
            <a:ext cx="454055" cy="369333"/>
          </a:xfrm>
          <a:prstGeom prst="rect">
            <a:avLst/>
          </a:prstGeom>
        </p:spPr>
      </p:pic>
      <p:pic>
        <p:nvPicPr>
          <p:cNvPr id="8" name="図 7">
            <a:extLst>
              <a:ext uri="{FF2B5EF4-FFF2-40B4-BE49-F238E27FC236}">
                <a16:creationId xmlns:a16="http://schemas.microsoft.com/office/drawing/2014/main" id="{AD86D70D-9201-6843-CF87-951E714C35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3042" y="3062684"/>
            <a:ext cx="2231252" cy="599185"/>
          </a:xfrm>
          <a:prstGeom prst="rect">
            <a:avLst/>
          </a:prstGeom>
        </p:spPr>
      </p:pic>
      <p:pic>
        <p:nvPicPr>
          <p:cNvPr id="9" name="図 8">
            <a:extLst>
              <a:ext uri="{FF2B5EF4-FFF2-40B4-BE49-F238E27FC236}">
                <a16:creationId xmlns:a16="http://schemas.microsoft.com/office/drawing/2014/main" id="{3FD3CD2C-8585-57BB-631A-D9F546A7B5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295" y="3054132"/>
            <a:ext cx="3145268" cy="562223"/>
          </a:xfrm>
          <a:prstGeom prst="rect">
            <a:avLst/>
          </a:prstGeom>
        </p:spPr>
      </p:pic>
      <p:sp>
        <p:nvSpPr>
          <p:cNvPr id="10" name="正方形/長方形 9">
            <a:extLst>
              <a:ext uri="{FF2B5EF4-FFF2-40B4-BE49-F238E27FC236}">
                <a16:creationId xmlns:a16="http://schemas.microsoft.com/office/drawing/2014/main" id="{AD3EC040-5128-F190-54D2-93160F1EE352}"/>
              </a:ext>
            </a:extLst>
          </p:cNvPr>
          <p:cNvSpPr/>
          <p:nvPr/>
        </p:nvSpPr>
        <p:spPr>
          <a:xfrm>
            <a:off x="419294" y="2834708"/>
            <a:ext cx="5725627" cy="972865"/>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708DE1DB-0273-0BC7-91D0-5036CBAA1951}"/>
                  </a:ext>
                </a:extLst>
              </p:cNvPr>
              <p:cNvSpPr txBox="1"/>
              <p:nvPr/>
            </p:nvSpPr>
            <p:spPr>
              <a:xfrm>
                <a:off x="1026914" y="2650042"/>
                <a:ext cx="4127477" cy="369332"/>
              </a:xfrm>
              <a:prstGeom prst="rect">
                <a:avLst/>
              </a:prstGeom>
              <a:solidFill>
                <a:schemeClr val="accent6">
                  <a:lumMod val="40000"/>
                  <a:lumOff val="60000"/>
                </a:schemeClr>
              </a:solidFill>
              <a:ln>
                <a:noFill/>
              </a:ln>
            </p:spPr>
            <p:txBody>
              <a:bodyPr wrap="none" rtlCol="0">
                <a:spAutoFit/>
              </a:bodyPr>
              <a:lstStyle/>
              <a:p>
                <a:r>
                  <a:rPr kumimoji="1" lang="ja-JP" altLang="en-US" dirty="0"/>
                  <a:t>各要素</a:t>
                </a:r>
                <a:r>
                  <a:rPr kumimoji="1" lang="en-US" altLang="ja-JP" dirty="0"/>
                  <a:t>[</a:t>
                </a:r>
                <a:r>
                  <a:rPr kumimoji="1" lang="en-US" altLang="ja-JP" dirty="0" err="1"/>
                  <a:t>x</a:t>
                </a:r>
                <a:r>
                  <a:rPr kumimoji="1" lang="en-US" altLang="ja-JP" sz="1200" dirty="0" err="1"/>
                  <a:t>e</a:t>
                </a:r>
                <a:r>
                  <a:rPr kumimoji="1" lang="en-US" altLang="ja-JP" dirty="0"/>
                  <a:t>, x</a:t>
                </a:r>
                <a:r>
                  <a:rPr kumimoji="1" lang="en-US" altLang="ja-JP" sz="1100" dirty="0"/>
                  <a:t>e+1</a:t>
                </a:r>
                <a:r>
                  <a:rPr kumimoji="1" lang="en-US" altLang="ja-JP" dirty="0"/>
                  <a:t>]</a:t>
                </a:r>
                <a:r>
                  <a:rPr lang="ja-JP" altLang="en-US" dirty="0"/>
                  <a:t>を</a:t>
                </a:r>
                <a14:m>
                  <m:oMath xmlns:m="http://schemas.openxmlformats.org/officeDocument/2006/math">
                    <m:r>
                      <a:rPr kumimoji="1" lang="ja-JP" altLang="en-US" i="1" smtClean="0">
                        <a:latin typeface="Cambria Math" panose="02040503050406030204" pitchFamily="18" charset="0"/>
                      </a:rPr>
                      <m:t>𝜉</m:t>
                    </m:r>
                    <m:r>
                      <a:rPr kumimoji="1" lang="ja-JP" altLang="en-US" i="1" smtClean="0">
                        <a:latin typeface="Cambria Math" panose="02040503050406030204" pitchFamily="18" charset="0"/>
                      </a:rPr>
                      <m:t>∈</m:t>
                    </m:r>
                  </m:oMath>
                </a14:m>
                <a:r>
                  <a:rPr kumimoji="1" lang="en-US" altLang="ja-JP" dirty="0"/>
                  <a:t>[-1, 1]</a:t>
                </a:r>
                <a:r>
                  <a:rPr kumimoji="1" lang="ja-JP" altLang="en-US" dirty="0"/>
                  <a:t>へ写像する</a:t>
                </a:r>
              </a:p>
            </p:txBody>
          </p:sp>
        </mc:Choice>
        <mc:Fallback xmlns="">
          <p:sp>
            <p:nvSpPr>
              <p:cNvPr id="11" name="テキスト ボックス 10">
                <a:extLst>
                  <a:ext uri="{FF2B5EF4-FFF2-40B4-BE49-F238E27FC236}">
                    <a16:creationId xmlns:a16="http://schemas.microsoft.com/office/drawing/2014/main" id="{708DE1DB-0273-0BC7-91D0-5036CBAA1951}"/>
                  </a:ext>
                </a:extLst>
              </p:cNvPr>
              <p:cNvSpPr txBox="1">
                <a:spLocks noRot="1" noChangeAspect="1" noMove="1" noResize="1" noEditPoints="1" noAdjustHandles="1" noChangeArrowheads="1" noChangeShapeType="1" noTextEdit="1"/>
              </p:cNvSpPr>
              <p:nvPr/>
            </p:nvSpPr>
            <p:spPr>
              <a:xfrm>
                <a:off x="1026914" y="2650042"/>
                <a:ext cx="4127477" cy="369332"/>
              </a:xfrm>
              <a:prstGeom prst="rect">
                <a:avLst/>
              </a:prstGeom>
              <a:blipFill>
                <a:blip r:embed="rId7"/>
                <a:stretch>
                  <a:fillRect l="-1180" t="-8333" r="-590" b="-28333"/>
                </a:stretch>
              </a:blipFill>
              <a:ln>
                <a:noFill/>
              </a:ln>
            </p:spPr>
            <p:txBody>
              <a:bodyPr/>
              <a:lstStyle/>
              <a:p>
                <a:r>
                  <a:rPr lang="ja-JP" altLang="en-US">
                    <a:noFill/>
                  </a:rPr>
                  <a:t> </a:t>
                </a:r>
              </a:p>
            </p:txBody>
          </p:sp>
        </mc:Fallback>
      </mc:AlternateContent>
      <p:pic>
        <p:nvPicPr>
          <p:cNvPr id="13" name="図 12">
            <a:extLst>
              <a:ext uri="{FF2B5EF4-FFF2-40B4-BE49-F238E27FC236}">
                <a16:creationId xmlns:a16="http://schemas.microsoft.com/office/drawing/2014/main" id="{2AFDC049-1E72-0DFD-69E9-7929B84A81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25895" y="2988906"/>
            <a:ext cx="4961082" cy="997522"/>
          </a:xfrm>
          <a:prstGeom prst="rect">
            <a:avLst/>
          </a:prstGeom>
        </p:spPr>
      </p:pic>
      <p:pic>
        <p:nvPicPr>
          <p:cNvPr id="14" name="図 13">
            <a:extLst>
              <a:ext uri="{FF2B5EF4-FFF2-40B4-BE49-F238E27FC236}">
                <a16:creationId xmlns:a16="http://schemas.microsoft.com/office/drawing/2014/main" id="{554B4C81-7CBA-F1C7-0D39-DBB4125503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8210" y="2374880"/>
            <a:ext cx="549153" cy="446687"/>
          </a:xfrm>
          <a:prstGeom prst="rect">
            <a:avLst/>
          </a:prstGeom>
        </p:spPr>
      </p:pic>
      <p:pic>
        <p:nvPicPr>
          <p:cNvPr id="15" name="図 14">
            <a:extLst>
              <a:ext uri="{FF2B5EF4-FFF2-40B4-BE49-F238E27FC236}">
                <a16:creationId xmlns:a16="http://schemas.microsoft.com/office/drawing/2014/main" id="{CEC45F36-9971-1F97-F8E2-338F4B92D96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94681" y="4764888"/>
            <a:ext cx="2743200" cy="639606"/>
          </a:xfrm>
          <a:prstGeom prst="rect">
            <a:avLst/>
          </a:prstGeom>
        </p:spPr>
      </p:pic>
      <p:pic>
        <p:nvPicPr>
          <p:cNvPr id="16" name="図 15">
            <a:extLst>
              <a:ext uri="{FF2B5EF4-FFF2-40B4-BE49-F238E27FC236}">
                <a16:creationId xmlns:a16="http://schemas.microsoft.com/office/drawing/2014/main" id="{C5239474-0A4F-EB32-EFE1-EA31AAE5392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89566" y="4078059"/>
            <a:ext cx="3142978" cy="915001"/>
          </a:xfrm>
          <a:prstGeom prst="rect">
            <a:avLst/>
          </a:prstGeom>
        </p:spPr>
      </p:pic>
      <p:sp>
        <p:nvSpPr>
          <p:cNvPr id="17" name="テキスト ボックス 16">
            <a:extLst>
              <a:ext uri="{FF2B5EF4-FFF2-40B4-BE49-F238E27FC236}">
                <a16:creationId xmlns:a16="http://schemas.microsoft.com/office/drawing/2014/main" id="{4F527C7A-A38B-DC57-C0A6-3047527E9BAB}"/>
              </a:ext>
            </a:extLst>
          </p:cNvPr>
          <p:cNvSpPr txBox="1"/>
          <p:nvPr/>
        </p:nvSpPr>
        <p:spPr>
          <a:xfrm>
            <a:off x="4761576" y="6342403"/>
            <a:ext cx="4214480" cy="369332"/>
          </a:xfrm>
          <a:prstGeom prst="rect">
            <a:avLst/>
          </a:prstGeom>
          <a:noFill/>
        </p:spPr>
        <p:txBody>
          <a:bodyPr wrap="square">
            <a:spAutoFit/>
          </a:bodyPr>
          <a:lstStyle/>
          <a:p>
            <a:r>
              <a:rPr kumimoji="1" lang="en-US" altLang="ja-JP" dirty="0"/>
              <a:t>(N</a:t>
            </a:r>
            <a:r>
              <a:rPr kumimoji="1" lang="en-US" altLang="ja-JP" sz="1200" dirty="0"/>
              <a:t>E</a:t>
            </a:r>
            <a:r>
              <a:rPr kumimoji="1" lang="en-US" altLang="ja-JP" dirty="0"/>
              <a:t>=</a:t>
            </a:r>
            <a:r>
              <a:rPr kumimoji="1" lang="ja-JP" altLang="en-US" dirty="0"/>
              <a:t>要素数　</a:t>
            </a:r>
            <a:r>
              <a:rPr kumimoji="1" lang="en-US" altLang="ja-JP" dirty="0"/>
              <a:t>N</a:t>
            </a:r>
            <a:r>
              <a:rPr kumimoji="1" lang="en-US" altLang="ja-JP" sz="1200" dirty="0"/>
              <a:t>G</a:t>
            </a:r>
            <a:r>
              <a:rPr kumimoji="1" lang="en-US" altLang="ja-JP" dirty="0"/>
              <a:t>=</a:t>
            </a:r>
            <a:r>
              <a:rPr kumimoji="1" lang="ja-JP" altLang="en-US" dirty="0"/>
              <a:t>要素内の点数</a:t>
            </a:r>
            <a:r>
              <a:rPr kumimoji="1" lang="en-US" altLang="ja-JP" dirty="0"/>
              <a:t>)</a:t>
            </a:r>
            <a:endParaRPr kumimoji="1" lang="ja-JP" altLang="en-US" dirty="0"/>
          </a:p>
        </p:txBody>
      </p:sp>
      <p:pic>
        <p:nvPicPr>
          <p:cNvPr id="18" name="図 17">
            <a:extLst>
              <a:ext uri="{FF2B5EF4-FFF2-40B4-BE49-F238E27FC236}">
                <a16:creationId xmlns:a16="http://schemas.microsoft.com/office/drawing/2014/main" id="{AD7658D6-64C5-F1DD-8F66-B333A3C065A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21117" y="967139"/>
            <a:ext cx="3231972" cy="997522"/>
          </a:xfrm>
          <a:prstGeom prst="rect">
            <a:avLst/>
          </a:prstGeom>
        </p:spPr>
      </p:pic>
      <p:sp>
        <p:nvSpPr>
          <p:cNvPr id="19" name="正方形/長方形 18">
            <a:extLst>
              <a:ext uri="{FF2B5EF4-FFF2-40B4-BE49-F238E27FC236}">
                <a16:creationId xmlns:a16="http://schemas.microsoft.com/office/drawing/2014/main" id="{377B18BB-1C1B-C78F-8C16-B985C3BC741F}"/>
              </a:ext>
            </a:extLst>
          </p:cNvPr>
          <p:cNvSpPr/>
          <p:nvPr/>
        </p:nvSpPr>
        <p:spPr>
          <a:xfrm>
            <a:off x="6628210" y="634150"/>
            <a:ext cx="3742661" cy="140882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0F4B59CE-D125-80E2-4216-257DBBF3E61B}"/>
              </a:ext>
            </a:extLst>
          </p:cNvPr>
          <p:cNvSpPr txBox="1"/>
          <p:nvPr/>
        </p:nvSpPr>
        <p:spPr>
          <a:xfrm>
            <a:off x="6868816" y="449484"/>
            <a:ext cx="2533066" cy="369332"/>
          </a:xfrm>
          <a:prstGeom prst="rect">
            <a:avLst/>
          </a:prstGeom>
          <a:solidFill>
            <a:schemeClr val="accent6">
              <a:lumMod val="40000"/>
              <a:lumOff val="60000"/>
            </a:schemeClr>
          </a:solidFill>
        </p:spPr>
        <p:txBody>
          <a:bodyPr wrap="none" rtlCol="0">
            <a:spAutoFit/>
          </a:bodyPr>
          <a:lstStyle/>
          <a:p>
            <a:r>
              <a:rPr lang="en-US" altLang="ja-JP" dirty="0"/>
              <a:t>Gauss-</a:t>
            </a:r>
            <a:r>
              <a:rPr lang="en-US" altLang="ja-JP" dirty="0" err="1"/>
              <a:t>Lobatto</a:t>
            </a:r>
            <a:r>
              <a:rPr lang="en-US" altLang="ja-JP" dirty="0"/>
              <a:t> </a:t>
            </a:r>
            <a:r>
              <a:rPr lang="ja-JP" altLang="en-US" dirty="0"/>
              <a:t>求積法</a:t>
            </a:r>
            <a:endParaRPr kumimoji="1" lang="ja-JP" altLang="en-US" dirty="0"/>
          </a:p>
        </p:txBody>
      </p:sp>
      <p:pic>
        <p:nvPicPr>
          <p:cNvPr id="21" name="図 20">
            <a:extLst>
              <a:ext uri="{FF2B5EF4-FFF2-40B4-BE49-F238E27FC236}">
                <a16:creationId xmlns:a16="http://schemas.microsoft.com/office/drawing/2014/main" id="{CA0A6827-29D9-2D66-6F17-D09F29737F6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25895" y="2136310"/>
            <a:ext cx="3621490" cy="882774"/>
          </a:xfrm>
          <a:prstGeom prst="rect">
            <a:avLst/>
          </a:prstGeom>
        </p:spPr>
      </p:pic>
      <p:cxnSp>
        <p:nvCxnSpPr>
          <p:cNvPr id="22" name="直線コネクタ 21">
            <a:extLst>
              <a:ext uri="{FF2B5EF4-FFF2-40B4-BE49-F238E27FC236}">
                <a16:creationId xmlns:a16="http://schemas.microsoft.com/office/drawing/2014/main" id="{4875BCB2-F261-FD76-00F3-F9B7EFDAB4D2}"/>
              </a:ext>
            </a:extLst>
          </p:cNvPr>
          <p:cNvCxnSpPr>
            <a:cxnSpLocks/>
          </p:cNvCxnSpPr>
          <p:nvPr/>
        </p:nvCxnSpPr>
        <p:spPr>
          <a:xfrm>
            <a:off x="6255488" y="375826"/>
            <a:ext cx="0" cy="606757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3" name="テキスト ボックス 22">
            <a:extLst>
              <a:ext uri="{FF2B5EF4-FFF2-40B4-BE49-F238E27FC236}">
                <a16:creationId xmlns:a16="http://schemas.microsoft.com/office/drawing/2014/main" id="{6F716ACF-2876-BD6A-E987-DBAD04D75DD7}"/>
              </a:ext>
            </a:extLst>
          </p:cNvPr>
          <p:cNvSpPr txBox="1"/>
          <p:nvPr/>
        </p:nvSpPr>
        <p:spPr>
          <a:xfrm>
            <a:off x="658022" y="449484"/>
            <a:ext cx="5211683" cy="523220"/>
          </a:xfrm>
          <a:prstGeom prst="rect">
            <a:avLst/>
          </a:prstGeom>
          <a:solidFill>
            <a:schemeClr val="accent5">
              <a:lumMod val="20000"/>
              <a:lumOff val="80000"/>
            </a:schemeClr>
          </a:solidFill>
        </p:spPr>
        <p:txBody>
          <a:bodyPr wrap="none" rtlCol="0">
            <a:spAutoFit/>
          </a:bodyPr>
          <a:lstStyle/>
          <a:p>
            <a:r>
              <a:rPr kumimoji="1" lang="ja-JP" altLang="en-US" sz="2800" dirty="0"/>
              <a:t>運動エネルギー　　を計算する</a:t>
            </a:r>
          </a:p>
        </p:txBody>
      </p:sp>
      <p:pic>
        <p:nvPicPr>
          <p:cNvPr id="24" name="図 23">
            <a:extLst>
              <a:ext uri="{FF2B5EF4-FFF2-40B4-BE49-F238E27FC236}">
                <a16:creationId xmlns:a16="http://schemas.microsoft.com/office/drawing/2014/main" id="{68F85C8E-0D28-4651-0A6E-2E8CD49F6B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2060" y="483587"/>
            <a:ext cx="589036" cy="479128"/>
          </a:xfrm>
          <a:prstGeom prst="rect">
            <a:avLst/>
          </a:prstGeom>
        </p:spPr>
      </p:pic>
      <p:sp>
        <p:nvSpPr>
          <p:cNvPr id="2" name="テキスト ボックス 1">
            <a:extLst>
              <a:ext uri="{FF2B5EF4-FFF2-40B4-BE49-F238E27FC236}">
                <a16:creationId xmlns:a16="http://schemas.microsoft.com/office/drawing/2014/main" id="{7CC46A1D-1E3D-FC46-F33F-29389B97A37B}"/>
              </a:ext>
            </a:extLst>
          </p:cNvPr>
          <p:cNvSpPr txBox="1"/>
          <p:nvPr/>
        </p:nvSpPr>
        <p:spPr>
          <a:xfrm>
            <a:off x="6492886" y="5616697"/>
            <a:ext cx="5493812" cy="646331"/>
          </a:xfrm>
          <a:prstGeom prst="rect">
            <a:avLst/>
          </a:prstGeom>
          <a:noFill/>
          <a:ln>
            <a:solidFill>
              <a:schemeClr val="accent2"/>
            </a:solidFill>
          </a:ln>
        </p:spPr>
        <p:txBody>
          <a:bodyPr wrap="none" rtlCol="0">
            <a:spAutoFit/>
          </a:bodyPr>
          <a:lstStyle/>
          <a:p>
            <a:r>
              <a:rPr kumimoji="1" lang="ja-JP" altLang="en-US" dirty="0"/>
              <a:t>運動エネルギーは基底関数の微分を計算することに</a:t>
            </a:r>
            <a:endParaRPr kumimoji="1" lang="en-US" altLang="ja-JP" dirty="0"/>
          </a:p>
          <a:p>
            <a:r>
              <a:rPr lang="ja-JP" altLang="en-US" dirty="0"/>
              <a:t>より求められる</a:t>
            </a:r>
            <a:endParaRPr kumimoji="1" lang="ja-JP" altLang="en-US" dirty="0"/>
          </a:p>
        </p:txBody>
      </p:sp>
    </p:spTree>
    <p:extLst>
      <p:ext uri="{BB962C8B-B14F-4D97-AF65-F5344CB8AC3E}">
        <p14:creationId xmlns:p14="http://schemas.microsoft.com/office/powerpoint/2010/main" val="808208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2E0BF377-ED97-8524-30F3-563CA91DEF91}"/>
              </a:ext>
            </a:extLst>
          </p:cNvPr>
          <p:cNvSpPr/>
          <p:nvPr/>
        </p:nvSpPr>
        <p:spPr>
          <a:xfrm>
            <a:off x="3042557" y="1905960"/>
            <a:ext cx="6139543" cy="423463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コンテンツ プレースホルダー 5">
            <a:extLst>
              <a:ext uri="{FF2B5EF4-FFF2-40B4-BE49-F238E27FC236}">
                <a16:creationId xmlns:a16="http://schemas.microsoft.com/office/drawing/2014/main" id="{8C4FF7DD-212E-AF8E-8B83-13E4789E88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1256" y="2011354"/>
            <a:ext cx="5049491" cy="1259294"/>
          </a:xfrm>
        </p:spPr>
      </p:pic>
      <p:sp>
        <p:nvSpPr>
          <p:cNvPr id="4" name="スライド番号プレースホルダー 3">
            <a:extLst>
              <a:ext uri="{FF2B5EF4-FFF2-40B4-BE49-F238E27FC236}">
                <a16:creationId xmlns:a16="http://schemas.microsoft.com/office/drawing/2014/main" id="{BFF7FEE8-F2BE-2A0E-048E-A3AF74A2EA5C}"/>
              </a:ext>
            </a:extLst>
          </p:cNvPr>
          <p:cNvSpPr>
            <a:spLocks noGrp="1"/>
          </p:cNvSpPr>
          <p:nvPr>
            <p:ph type="sldNum" sz="quarter" idx="12"/>
          </p:nvPr>
        </p:nvSpPr>
        <p:spPr/>
        <p:txBody>
          <a:bodyPr/>
          <a:lstStyle/>
          <a:p>
            <a:fld id="{02AFFB12-B70E-4AA8-BB11-AB4B026C9C29}" type="slidenum">
              <a:rPr kumimoji="1" lang="ja-JP" altLang="en-US" smtClean="0"/>
              <a:t>9</a:t>
            </a:fld>
            <a:endParaRPr kumimoji="1" lang="ja-JP" altLang="en-US"/>
          </a:p>
        </p:txBody>
      </p:sp>
      <p:pic>
        <p:nvPicPr>
          <p:cNvPr id="8" name="図 7">
            <a:extLst>
              <a:ext uri="{FF2B5EF4-FFF2-40B4-BE49-F238E27FC236}">
                <a16:creationId xmlns:a16="http://schemas.microsoft.com/office/drawing/2014/main" id="{FB73347B-69B8-ED37-7977-6123952AE2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1257" y="3336802"/>
            <a:ext cx="5049490" cy="1102693"/>
          </a:xfrm>
          <a:prstGeom prst="rect">
            <a:avLst/>
          </a:prstGeom>
        </p:spPr>
      </p:pic>
      <p:sp>
        <p:nvSpPr>
          <p:cNvPr id="20" name="テキスト ボックス 19">
            <a:extLst>
              <a:ext uri="{FF2B5EF4-FFF2-40B4-BE49-F238E27FC236}">
                <a16:creationId xmlns:a16="http://schemas.microsoft.com/office/drawing/2014/main" id="{F756F4C1-D896-F243-FA23-EDDF7C9E1808}"/>
              </a:ext>
            </a:extLst>
          </p:cNvPr>
          <p:cNvSpPr txBox="1"/>
          <p:nvPr/>
        </p:nvSpPr>
        <p:spPr>
          <a:xfrm>
            <a:off x="1642847" y="788969"/>
            <a:ext cx="10033516" cy="461665"/>
          </a:xfrm>
          <a:prstGeom prst="rect">
            <a:avLst/>
          </a:prstGeom>
          <a:noFill/>
        </p:spPr>
        <p:txBody>
          <a:bodyPr wrap="none" rtlCol="0">
            <a:spAutoFit/>
          </a:bodyPr>
          <a:lstStyle/>
          <a:p>
            <a:r>
              <a:rPr kumimoji="1" lang="ja-JP" altLang="en-US" sz="2400" dirty="0"/>
              <a:t>基底関数の微分</a:t>
            </a:r>
            <a:r>
              <a:rPr lang="ja-JP" altLang="en-US" sz="2400" dirty="0"/>
              <a:t>　　　　　</a:t>
            </a:r>
            <a:r>
              <a:rPr kumimoji="1" lang="ja-JP" altLang="en-US" sz="2400" dirty="0"/>
              <a:t>をルジャンドル多項式を用いた形に変形する</a:t>
            </a:r>
            <a:endParaRPr lang="en-US" altLang="ja-JP" sz="2400" dirty="0"/>
          </a:p>
        </p:txBody>
      </p:sp>
      <p:pic>
        <p:nvPicPr>
          <p:cNvPr id="9" name="図 8">
            <a:extLst>
              <a:ext uri="{FF2B5EF4-FFF2-40B4-BE49-F238E27FC236}">
                <a16:creationId xmlns:a16="http://schemas.microsoft.com/office/drawing/2014/main" id="{D213CBF9-3A40-6C3C-9035-D4F20B49D2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5980" y="704728"/>
            <a:ext cx="637791" cy="545906"/>
          </a:xfrm>
          <a:prstGeom prst="rect">
            <a:avLst/>
          </a:prstGeom>
        </p:spPr>
      </p:pic>
      <p:pic>
        <p:nvPicPr>
          <p:cNvPr id="18" name="図 17">
            <a:extLst>
              <a:ext uri="{FF2B5EF4-FFF2-40B4-BE49-F238E27FC236}">
                <a16:creationId xmlns:a16="http://schemas.microsoft.com/office/drawing/2014/main" id="{0BE19D56-DC74-AF6C-53F7-3D01657DF3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771" y="717405"/>
            <a:ext cx="802118" cy="617886"/>
          </a:xfrm>
          <a:prstGeom prst="rect">
            <a:avLst/>
          </a:prstGeom>
        </p:spPr>
      </p:pic>
      <p:pic>
        <p:nvPicPr>
          <p:cNvPr id="3" name="図 2">
            <a:extLst>
              <a:ext uri="{FF2B5EF4-FFF2-40B4-BE49-F238E27FC236}">
                <a16:creationId xmlns:a16="http://schemas.microsoft.com/office/drawing/2014/main" id="{A5804DCA-F4D3-47CA-C417-6B0E8FBC02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71256" y="4713230"/>
            <a:ext cx="1100961" cy="593868"/>
          </a:xfrm>
          <a:prstGeom prst="rect">
            <a:avLst/>
          </a:prstGeom>
        </p:spPr>
      </p:pic>
      <p:pic>
        <p:nvPicPr>
          <p:cNvPr id="7" name="図 6">
            <a:extLst>
              <a:ext uri="{FF2B5EF4-FFF2-40B4-BE49-F238E27FC236}">
                <a16:creationId xmlns:a16="http://schemas.microsoft.com/office/drawing/2014/main" id="{D40026DB-3AFA-1127-0B05-1E14533110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84935" y="4532923"/>
            <a:ext cx="1920119" cy="1011955"/>
          </a:xfrm>
          <a:prstGeom prst="rect">
            <a:avLst/>
          </a:prstGeom>
        </p:spPr>
      </p:pic>
      <p:pic>
        <p:nvPicPr>
          <p:cNvPr id="11" name="図 10">
            <a:extLst>
              <a:ext uri="{FF2B5EF4-FFF2-40B4-BE49-F238E27FC236}">
                <a16:creationId xmlns:a16="http://schemas.microsoft.com/office/drawing/2014/main" id="{6A92039B-8EAF-01A0-AAD5-1A516F9A616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34875" y="4583684"/>
            <a:ext cx="3372551" cy="910431"/>
          </a:xfrm>
          <a:prstGeom prst="rect">
            <a:avLst/>
          </a:prstGeom>
        </p:spPr>
      </p:pic>
    </p:spTree>
    <p:extLst>
      <p:ext uri="{BB962C8B-B14F-4D97-AF65-F5344CB8AC3E}">
        <p14:creationId xmlns:p14="http://schemas.microsoft.com/office/powerpoint/2010/main" val="304580613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2416</TotalTime>
  <Words>709</Words>
  <Application>Microsoft Office PowerPoint</Application>
  <PresentationFormat>ワイド画面</PresentationFormat>
  <Paragraphs>80</Paragraphs>
  <Slides>14</Slides>
  <Notes>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14</vt:i4>
      </vt:variant>
    </vt:vector>
  </HeadingPairs>
  <TitlesOfParts>
    <vt:vector size="20" baseType="lpstr">
      <vt:lpstr>BIZ UD明朝 Medium</vt:lpstr>
      <vt:lpstr>游ゴシック</vt:lpstr>
      <vt:lpstr>游ゴシック Light</vt:lpstr>
      <vt:lpstr>Arial</vt:lpstr>
      <vt:lpstr>Cambria Math</vt:lpstr>
      <vt:lpstr>Office テーマ</vt:lpstr>
      <vt:lpstr>有限要素離散変数法(FE-DVR)を用いた 周期境界条件での 自由粒子の固有値問題の数値計算</vt:lpstr>
      <vt:lpstr>目的</vt:lpstr>
      <vt:lpstr>系</vt:lpstr>
      <vt:lpstr>どんな固有値問題を解くのか？</vt:lpstr>
      <vt:lpstr>どんな固有値問題を解くのか？</vt:lpstr>
      <vt:lpstr>PowerPoint プレゼンテーション</vt:lpstr>
      <vt:lpstr>どんな固有値問題を解くのか？</vt:lpstr>
      <vt:lpstr>PowerPoint プレゼンテーション</vt:lpstr>
      <vt:lpstr>PowerPoint プレゼンテーション</vt:lpstr>
      <vt:lpstr>PowerPoint プレゼンテーション</vt:lpstr>
      <vt:lpstr>固有値の計算結果と解析解の比較(N=900)</vt:lpstr>
      <vt:lpstr>FDMとFEDVRの固有値計算時間のN依存性</vt:lpstr>
      <vt:lpstr>FEDVR法におけるエネルギー(n=1)の相対誤差のN依存性</vt:lpstr>
      <vt:lpstr>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照悟 福原</dc:creator>
  <cp:lastModifiedBy>照悟 福原</cp:lastModifiedBy>
  <cp:revision>164</cp:revision>
  <dcterms:created xsi:type="dcterms:W3CDTF">2026-02-02T18:11:05Z</dcterms:created>
  <dcterms:modified xsi:type="dcterms:W3CDTF">2026-02-12T06:01:13Z</dcterms:modified>
</cp:coreProperties>
</file>