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3" r:id="rId4"/>
    <p:sldId id="266" r:id="rId5"/>
    <p:sldId id="271" r:id="rId6"/>
    <p:sldId id="267" r:id="rId7"/>
    <p:sldId id="272" r:id="rId8"/>
    <p:sldId id="260" r:id="rId9"/>
    <p:sldId id="262" r:id="rId10"/>
    <p:sldId id="269" r:id="rId11"/>
    <p:sldId id="270" r:id="rId12"/>
    <p:sldId id="265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  <a:srgbClr val="CB57FF"/>
    <a:srgbClr val="56B4E9"/>
    <a:srgbClr val="9400D3"/>
    <a:srgbClr val="E69F00"/>
    <a:srgbClr val="F0E442"/>
    <a:srgbClr val="009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443F0-D5A3-4FC6-B212-7AC887448500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2EC0D-7493-4230-B692-F563EB927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11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2EC0D-7493-4230-B692-F563EB92720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44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96A2EF-534B-68C6-42AD-0D756433C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6962EE0-BE43-FA81-C715-A41E24C54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4EBB63-42A9-AD63-C943-7A90F9F4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134A-775A-4D66-9E26-7BAE5F728B8E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73ECDF-4897-5E72-8356-7895E2C2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97B2B1-F29D-3E7E-08BF-2C6358B2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41CD-F9B7-4DE5-B83D-C20B7847D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18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CFB2DC-07EA-7DB9-CB29-DC0A22C0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7C4FE8-751B-2686-97CB-38B2A4A96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08D914-7AFB-1862-23E6-2505DBC7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134A-775A-4D66-9E26-7BAE5F728B8E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450079-DE68-FA95-EB49-EF0BC06D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8FB843-E8E7-45CB-560F-96610D64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41CD-F9B7-4DE5-B83D-C20B7847D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90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C7DFD96-7D09-9729-67CE-78DEBC442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CDB85F-D8BD-D4B1-CFF3-BDD33DAB2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2C0DC4-D6A9-86AA-8C83-2F05DACEF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134A-775A-4D66-9E26-7BAE5F728B8E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AEA9F6-2A9D-89EF-5DDE-C1842FA25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8885E3-21C8-D42B-BAEF-F778F663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41CD-F9B7-4DE5-B83D-C20B7847D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03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0B42BC-563A-AFBE-E116-2FBD9BD0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97AED6-E3E0-7A50-9B3D-E7367618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B84025-4684-EEB4-3B80-A61F2856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134A-775A-4D66-9E26-7BAE5F728B8E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1A70BF-E10D-0E3F-1449-554682EA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AE1440-8518-76D8-A8D8-E1B66FF1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41CD-F9B7-4DE5-B83D-C20B7847D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81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335172-C9B1-617E-1DF8-F7C8B087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FFC4077-55E2-694E-F9D4-C713278E8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FD29EB-296D-F375-A6B8-06A566DE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134A-775A-4D66-9E26-7BAE5F728B8E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ADD9B2-8761-7EB7-F61E-ABB7709E3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7B7CE3-C012-DC84-63BB-B592BC38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41CD-F9B7-4DE5-B83D-C20B7847D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4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5F7B9-FC5B-AB4C-3A4E-0EBA9541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B660CA-2BA5-AAD3-3D7C-481B64E52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B8CBBA0-E1CD-0A11-5A0F-BA843697E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265BB7-BD0D-E7AE-0514-810F1562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134A-775A-4D66-9E26-7BAE5F728B8E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2EDD20-0EF9-796F-75E5-73F0591C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02365B-B5ED-6FFC-7EDE-12C96069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41CD-F9B7-4DE5-B83D-C20B7847D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03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57DA7D-448F-5929-6776-6063AC896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EEED53-4BAF-1C55-02F9-B77ED08DD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A9FFE1-708F-0380-BA9D-B55E659E9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613C8C-DBED-02C6-9D11-24034C3A9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A4AFE72-CCE9-F3DD-D238-BACA65D54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BEBDB60-CABD-199B-5A22-DCCC5FD9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134A-775A-4D66-9E26-7BAE5F728B8E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C8B35F4-D841-374D-E901-BC5E47F0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4C264D3-A36B-2334-13FD-07746A3B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41CD-F9B7-4DE5-B83D-C20B7847D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26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4680C6-5FDD-8413-0B5E-6A7E13F5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36DC272-F8E1-DD37-2BB2-B0028256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134A-775A-4D66-9E26-7BAE5F728B8E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C8D923-8FAB-323A-030D-118486FF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1259FD-E9B4-5006-153B-A4876905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41CD-F9B7-4DE5-B83D-C20B7847D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26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479CA09-461E-7788-7445-441C7B9F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134A-775A-4D66-9E26-7BAE5F728B8E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3A5C678-3C8D-BEBC-E07E-1144BB4B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5F7C38-816B-78B0-36E5-1D0A4EDB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41CD-F9B7-4DE5-B83D-C20B7847D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2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46B835-856B-E627-6446-4CC12BE88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F45747-751B-9B05-965E-0D52F0EFE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AC5362-893E-8D11-4B03-9B9359EAE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839CA1-C6B7-40F8-67DF-C3AC09F5D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134A-775A-4D66-9E26-7BAE5F728B8E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E25DC3-7E1B-C349-DC3F-C6B2669E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F324BC-06D6-BC27-EA6A-3F82904C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41CD-F9B7-4DE5-B83D-C20B7847D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85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22DF9C-DFC9-4338-0162-165EE8B3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90B10BA-E87E-51F9-9E0D-39D4ED0A0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904FC9-43B0-A706-CC85-874B1B403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C45FEB-D502-16D2-3EF1-A88B15A2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134A-775A-4D66-9E26-7BAE5F728B8E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A39594-AAFA-48B9-C572-E265BA8C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48F561-0CFD-EA7A-5C15-2FFCF88B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41CD-F9B7-4DE5-B83D-C20B7847D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66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7FA128F-550D-DEFF-5EC3-2A594DF1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44B07E-F362-73B4-1DE9-2E0E09777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4F04A3-F58D-CEC3-75DA-40E48A754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8D134A-775A-4D66-9E26-7BAE5F728B8E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2A2A19-4F96-C5E7-77C8-021939853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A80C64-BF99-9A18-4737-8BA81A9B2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7A41CD-F9B7-4DE5-B83D-C20B7847D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0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908E8C-C1E1-7AAA-9488-02CB96D22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高強度レーザー照射による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次元</a:t>
            </a:r>
            <a:b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原子分子の高次高調波スペクトルの量子論に基づく数値計算</a:t>
            </a:r>
            <a:endParaRPr kumimoji="1"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4F8A37A-2149-553A-6CD8-561315F98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森下研究室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2210055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伊藤 信司</a:t>
            </a:r>
          </a:p>
        </p:txBody>
      </p:sp>
    </p:spTree>
    <p:extLst>
      <p:ext uri="{BB962C8B-B14F-4D97-AF65-F5344CB8AC3E}">
        <p14:creationId xmlns:p14="http://schemas.microsoft.com/office/powerpoint/2010/main" val="1364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5"/>
    </mc:Choice>
    <mc:Fallback xmlns="">
      <p:transition spd="slow" advTm="276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1E10812-7A1C-D525-7331-F70A060427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94392"/>
                <a:ext cx="10515600" cy="135949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4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r>
                  <a:rPr lang="ja-JP" altLang="en-US" sz="4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準位系</a:t>
                </a:r>
                <a:r>
                  <a:rPr lang="en-US" altLang="ja-JP" sz="4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lang="en-US" altLang="ja-JP" sz="4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  <a:endParaRPr kumimoji="1" lang="ja-JP" altLang="en-US" sz="4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1E10812-7A1C-D525-7331-F70A06042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94392"/>
                <a:ext cx="10515600" cy="1359498"/>
              </a:xfrm>
              <a:blipFill>
                <a:blip r:embed="rId2"/>
                <a:stretch>
                  <a:fillRect l="-20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34E60B-7C71-BD1A-5F05-9E2677B66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7" y="5907349"/>
            <a:ext cx="11256335" cy="801188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highlight>
                  <a:srgbClr val="FF00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励起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状態の存在確率が高い場合、</a:t>
            </a:r>
            <a:r>
              <a:rPr lang="ja-JP" altLang="en-US" sz="2400" dirty="0">
                <a:highlight>
                  <a:srgbClr val="FF00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励起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状態に対応するスペクトルが</a:t>
            </a:r>
            <a:r>
              <a:rPr lang="ja-JP" altLang="en-US" sz="2400" dirty="0">
                <a:highlight>
                  <a:srgbClr val="CB57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古典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のスペクトルと似た形になる。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6D5672A-C8FD-3AAD-ACD5-28A3A3380394}"/>
                  </a:ext>
                </a:extLst>
              </p:cNvPr>
              <p:cNvSpPr txBox="1"/>
              <p:nvPr/>
            </p:nvSpPr>
            <p:spPr>
              <a:xfrm>
                <a:off x="67303" y="2005428"/>
                <a:ext cx="3275873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highlight>
                      <a:srgbClr val="56B4E9"/>
                    </a:highligh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基底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=9.69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r>
                  <a:rPr lang="ja-JP" altLang="en-US" sz="2400" dirty="0">
                    <a:highlight>
                      <a:srgbClr val="FF0000"/>
                    </a:highligh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励起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=0.890</m:t>
                    </m:r>
                  </m:oMath>
                </a14:m>
                <a:endParaRPr lang="en-US" altLang="ja-JP" sz="2400" b="0" dirty="0"/>
              </a:p>
              <a:p>
                <a:endParaRPr lang="en-US" altLang="ja-JP" sz="2400" dirty="0"/>
              </a:p>
              <a:p>
                <a:r>
                  <a:rPr lang="ja-JP" altLang="en-US" dirty="0">
                    <a:highlight>
                      <a:srgbClr val="FF0000"/>
                    </a:highligh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励起</a:t>
                </a:r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状態の電子の</a:t>
                </a:r>
                <a:endPara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存在確率が高い</a:t>
                </a:r>
                <a:endParaRPr lang="en-US" altLang="ja-JP" b="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6D5672A-C8FD-3AAD-ACD5-28A3A3380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3" y="2005428"/>
                <a:ext cx="3275873" cy="1754326"/>
              </a:xfrm>
              <a:prstGeom prst="rect">
                <a:avLst/>
              </a:prstGeom>
              <a:blipFill>
                <a:blip r:embed="rId3"/>
                <a:stretch>
                  <a:fillRect l="-2793" t="-2083" b="-5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図 22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4B1EE7D2-A363-6604-AC39-5F7B7D730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9" y="1179484"/>
            <a:ext cx="7841943" cy="4499029"/>
          </a:xfrm>
          <a:prstGeom prst="rect">
            <a:avLst/>
          </a:prstGeom>
        </p:spPr>
      </p:pic>
      <p:pic>
        <p:nvPicPr>
          <p:cNvPr id="21" name="図 20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D76EF88D-3D4D-9A60-FE19-795C82DA6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8" y="1179485"/>
            <a:ext cx="7841946" cy="4499030"/>
          </a:xfrm>
          <a:prstGeom prst="rect">
            <a:avLst/>
          </a:prstGeom>
        </p:spPr>
      </p:pic>
      <p:pic>
        <p:nvPicPr>
          <p:cNvPr id="19" name="図 18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C333EA78-E9CC-9CF0-8BE4-A53C0E1C6C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8" y="1179484"/>
            <a:ext cx="7841944" cy="4499029"/>
          </a:xfrm>
          <a:prstGeom prst="rect">
            <a:avLst/>
          </a:prstGeom>
        </p:spPr>
      </p:pic>
      <p:pic>
        <p:nvPicPr>
          <p:cNvPr id="10" name="図 9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A196C377-A586-43F4-0A93-BBE066CEE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8" y="1179482"/>
            <a:ext cx="7841944" cy="449902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40709E2-12DA-3F89-2E42-BE65B972EDC8}"/>
              </a:ext>
            </a:extLst>
          </p:cNvPr>
          <p:cNvSpPr txBox="1"/>
          <p:nvPr/>
        </p:nvSpPr>
        <p:spPr>
          <a:xfrm>
            <a:off x="9651364" y="2395774"/>
            <a:ext cx="119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CB57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古典</a:t>
            </a:r>
            <a:endParaRPr kumimoji="1" lang="ja-JP" altLang="en-US" sz="2400" dirty="0">
              <a:highlight>
                <a:srgbClr val="CB57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D2842B8-AC06-383C-D9F0-550C7B4FFC8A}"/>
              </a:ext>
            </a:extLst>
          </p:cNvPr>
          <p:cNvSpPr txBox="1"/>
          <p:nvPr/>
        </p:nvSpPr>
        <p:spPr>
          <a:xfrm>
            <a:off x="7791591" y="1854484"/>
            <a:ext cx="9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00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量子</a:t>
            </a:r>
            <a:endParaRPr kumimoji="1" lang="ja-JP" altLang="en-US" dirty="0">
              <a:highlight>
                <a:srgbClr val="00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3E0B981-A519-83E8-1C33-9B87EE43E0F6}"/>
              </a:ext>
            </a:extLst>
          </p:cNvPr>
          <p:cNvSpPr txBox="1"/>
          <p:nvPr/>
        </p:nvSpPr>
        <p:spPr>
          <a:xfrm>
            <a:off x="6353049" y="1623652"/>
            <a:ext cx="9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56B4E9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基底</a:t>
            </a:r>
            <a:endParaRPr kumimoji="1" lang="ja-JP" altLang="en-US" dirty="0">
              <a:highlight>
                <a:srgbClr val="56B4E9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EA2127F-DBD3-5EC5-0F8E-4DD67B9FB0AE}"/>
              </a:ext>
            </a:extLst>
          </p:cNvPr>
          <p:cNvSpPr txBox="1"/>
          <p:nvPr/>
        </p:nvSpPr>
        <p:spPr>
          <a:xfrm>
            <a:off x="4425098" y="3936194"/>
            <a:ext cx="9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highlight>
                  <a:srgbClr val="FF00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励起</a:t>
            </a:r>
            <a:endParaRPr kumimoji="1" lang="ja-JP" altLang="en-US" dirty="0">
              <a:highlight>
                <a:srgbClr val="FF00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B0D9E46-E01C-6A6A-E880-B4350767C39B}"/>
              </a:ext>
            </a:extLst>
          </p:cNvPr>
          <p:cNvSpPr txBox="1"/>
          <p:nvPr/>
        </p:nvSpPr>
        <p:spPr>
          <a:xfrm>
            <a:off x="8111908" y="4496456"/>
            <a:ext cx="9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C0C0C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連続</a:t>
            </a:r>
            <a:endParaRPr kumimoji="1" lang="ja-JP" altLang="en-US" dirty="0">
              <a:highlight>
                <a:srgbClr val="C0C0C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15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EB70EA59-EA90-347A-5B56-D4BFD4617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31" y="1179480"/>
            <a:ext cx="7841947" cy="4499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1B723FE-3F1E-166B-7F25-7E9B7448E2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9800" y="38758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4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r>
                  <a:rPr lang="ja-JP" altLang="en-US" sz="4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準位系</a:t>
                </a:r>
                <a:r>
                  <a:rPr lang="en-US" altLang="ja-JP" sz="4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ja-JP" sz="4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  <a:endParaRPr kumimoji="1" lang="ja-JP" altLang="en-US" sz="4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1B723FE-3F1E-166B-7F25-7E9B7448E2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800" y="387580"/>
                <a:ext cx="10515600" cy="1325563"/>
              </a:xfrm>
              <a:blipFill>
                <a:blip r:embed="rId3"/>
                <a:stretch>
                  <a:fillRect l="-20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A9E6AEB-1CF6-9FEE-5E98-1E35687CAD6F}"/>
                  </a:ext>
                </a:extLst>
              </p:cNvPr>
              <p:cNvSpPr txBox="1"/>
              <p:nvPr/>
            </p:nvSpPr>
            <p:spPr>
              <a:xfrm>
                <a:off x="49800" y="1998997"/>
                <a:ext cx="4233657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highlight>
                      <a:srgbClr val="56B4E9"/>
                    </a:highligh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基底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=0.606</m:t>
                    </m:r>
                  </m:oMath>
                </a14:m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r>
                  <a:rPr lang="ja-JP" altLang="en-US" sz="2400" dirty="0">
                    <a:highlight>
                      <a:srgbClr val="FF0000"/>
                    </a:highligh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励起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=0.332</m:t>
                    </m:r>
                  </m:oMath>
                </a14:m>
                <a:endParaRPr lang="en-US" altLang="ja-JP" sz="2400" b="0" dirty="0"/>
              </a:p>
              <a:p>
                <a:endParaRPr lang="en-US" altLang="ja-JP" sz="2400" dirty="0"/>
              </a:p>
              <a:p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どちらの束縛状態も</a:t>
                </a:r>
                <a:endPara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電子の存在確率が高い</a:t>
                </a:r>
                <a:endParaRPr lang="en-US" altLang="ja-JP" b="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A9E6AEB-1CF6-9FEE-5E98-1E35687CA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0" y="1998997"/>
                <a:ext cx="4233657" cy="1815882"/>
              </a:xfrm>
              <a:prstGeom prst="rect">
                <a:avLst/>
              </a:prstGeom>
              <a:blipFill>
                <a:blip r:embed="rId4"/>
                <a:stretch>
                  <a:fillRect l="-2158" t="-2013" b="-16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577BA2BF-EBD2-D4AA-EAA2-D99F5981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07629"/>
            <a:ext cx="10515600" cy="105037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どちらの束縛状態でも電子の存在確率が高い場合、</a:t>
            </a:r>
            <a:r>
              <a:rPr lang="ja-JP" altLang="en-US" dirty="0">
                <a:highlight>
                  <a:srgbClr val="CB57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古典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のスペクトルは２つのスペクトルと重ならなくなる。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B1714325-EAD5-08B2-9274-B03221774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31" y="1179479"/>
            <a:ext cx="7841949" cy="4499032"/>
          </a:xfrm>
          <a:prstGeom prst="rect">
            <a:avLst/>
          </a:prstGeom>
        </p:spPr>
      </p:pic>
      <p:pic>
        <p:nvPicPr>
          <p:cNvPr id="6" name="図 5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00CE58E5-948D-499D-6B55-213C0E6DA1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29" y="1179480"/>
            <a:ext cx="7841948" cy="4499031"/>
          </a:xfrm>
          <a:prstGeom prst="rect">
            <a:avLst/>
          </a:prstGeom>
        </p:spPr>
      </p:pic>
      <p:pic>
        <p:nvPicPr>
          <p:cNvPr id="9" name="図 8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BBFB1DD6-412A-2497-6FBB-BDE4DD275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27" y="1179478"/>
            <a:ext cx="7841947" cy="449903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47C439D-CDA4-88B8-0957-CB331A4ED3CE}"/>
              </a:ext>
            </a:extLst>
          </p:cNvPr>
          <p:cNvSpPr txBox="1"/>
          <p:nvPr/>
        </p:nvSpPr>
        <p:spPr>
          <a:xfrm>
            <a:off x="9651364" y="2395774"/>
            <a:ext cx="119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CB57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古典</a:t>
            </a:r>
            <a:endParaRPr kumimoji="1" lang="ja-JP" altLang="en-US" sz="2400" dirty="0">
              <a:highlight>
                <a:srgbClr val="CB57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628255-1DC6-3760-9921-700B380DACD8}"/>
              </a:ext>
            </a:extLst>
          </p:cNvPr>
          <p:cNvSpPr txBox="1"/>
          <p:nvPr/>
        </p:nvSpPr>
        <p:spPr>
          <a:xfrm>
            <a:off x="5968446" y="1546870"/>
            <a:ext cx="9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00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量子</a:t>
            </a:r>
            <a:endParaRPr kumimoji="1" lang="ja-JP" altLang="en-US" dirty="0">
              <a:highlight>
                <a:srgbClr val="00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6D12C87-D195-559C-5736-E4E47185AECB}"/>
              </a:ext>
            </a:extLst>
          </p:cNvPr>
          <p:cNvSpPr txBox="1"/>
          <p:nvPr/>
        </p:nvSpPr>
        <p:spPr>
          <a:xfrm>
            <a:off x="7594707" y="4573842"/>
            <a:ext cx="9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56B4E9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基底</a:t>
            </a:r>
            <a:endParaRPr kumimoji="1" lang="ja-JP" altLang="en-US" dirty="0">
              <a:highlight>
                <a:srgbClr val="56B4E9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8F17B6-2B5D-9F1F-41F2-50D0C334AF30}"/>
              </a:ext>
            </a:extLst>
          </p:cNvPr>
          <p:cNvSpPr txBox="1"/>
          <p:nvPr/>
        </p:nvSpPr>
        <p:spPr>
          <a:xfrm>
            <a:off x="7908545" y="1998997"/>
            <a:ext cx="9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highlight>
                  <a:srgbClr val="FF00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励起</a:t>
            </a:r>
            <a:endParaRPr kumimoji="1" lang="ja-JP" altLang="en-US" dirty="0">
              <a:highlight>
                <a:srgbClr val="FF00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159FD3-3C66-1AEB-3509-BFD8419CC7E2}"/>
              </a:ext>
            </a:extLst>
          </p:cNvPr>
          <p:cNvSpPr txBox="1"/>
          <p:nvPr/>
        </p:nvSpPr>
        <p:spPr>
          <a:xfrm>
            <a:off x="6096000" y="4573842"/>
            <a:ext cx="9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C0C0C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連続</a:t>
            </a:r>
            <a:endParaRPr kumimoji="1" lang="ja-JP" altLang="en-US" dirty="0">
              <a:highlight>
                <a:srgbClr val="C0C0C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3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B22B8F-3788-56AE-5AED-E4728AAE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14E66F-0ED1-085F-A99D-F65A7F6A0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原子は古典論のスペクトルと量子論のスペクトルが一致する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分子では量子論のスペクトルのほうが大きくなる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電子の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存在確率が高い束縛状態があるとき、高い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状態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に対応する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スペクトルが古典のスペクトルと似た形になる。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60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9579F-0302-217E-195C-9C827BEC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高次高調波とは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19D92D-177A-A39D-AE87-1DD6CA514861}"/>
              </a:ext>
            </a:extLst>
          </p:cNvPr>
          <p:cNvSpPr txBox="1"/>
          <p:nvPr/>
        </p:nvSpPr>
        <p:spPr>
          <a:xfrm>
            <a:off x="3937000" y="5295179"/>
            <a:ext cx="431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原子・分子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7FF40673-C28D-DA3A-1604-BE814E4F1A87}"/>
              </a:ext>
            </a:extLst>
          </p:cNvPr>
          <p:cNvSpPr/>
          <p:nvPr/>
        </p:nvSpPr>
        <p:spPr>
          <a:xfrm rot="19487430">
            <a:off x="3490890" y="3715757"/>
            <a:ext cx="953923" cy="1603866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2BE9C12F-1288-63C7-25DE-E36EB8C950EC}"/>
              </a:ext>
            </a:extLst>
          </p:cNvPr>
          <p:cNvSpPr/>
          <p:nvPr/>
        </p:nvSpPr>
        <p:spPr>
          <a:xfrm rot="13205526">
            <a:off x="7591814" y="3672933"/>
            <a:ext cx="887112" cy="1687604"/>
          </a:xfrm>
          <a:prstGeom prst="downArrow">
            <a:avLst>
              <a:gd name="adj1" fmla="val 50000"/>
              <a:gd name="adj2" fmla="val 5399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BDAE19E-CD57-1683-B077-459223E88E1F}"/>
                  </a:ext>
                </a:extLst>
              </p:cNvPr>
              <p:cNvSpPr txBox="1"/>
              <p:nvPr/>
            </p:nvSpPr>
            <p:spPr>
              <a:xfrm>
                <a:off x="67782" y="2056923"/>
                <a:ext cx="6096000" cy="1683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28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入射パルス</a:t>
                </a:r>
                <a:endParaRPr lang="en-US" altLang="ja-JP" sz="2800" b="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τ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func>
                        <m:func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ja-JP" b="0" i="1" smtClean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OC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kumimoji="1" lang="en-US" altLang="ja-JP" dirty="0"/>
              </a:p>
              <a:p>
                <a:r>
                  <a:rPr lang="en-US" altLang="ja-JP" dirty="0">
                    <a:ea typeface="メイリオ" panose="020B0604030504040204" pitchFamily="50" charset="-128"/>
                  </a:rPr>
                  <a:t>	</a:t>
                </a: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F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0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=0.1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ω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0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=0.114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OC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=2</m:t>
                    </m:r>
                  </m:oMath>
                </a14:m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で固定</a:t>
                </a: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</a:p>
              <a:p>
                <a:endParaRPr kumimoji="1" lang="en-US" altLang="ja-JP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BDAE19E-CD57-1683-B077-459223E88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2" y="2056923"/>
                <a:ext cx="6096000" cy="1683281"/>
              </a:xfrm>
              <a:prstGeom prst="rect">
                <a:avLst/>
              </a:prstGeom>
              <a:blipFill>
                <a:blip r:embed="rId2"/>
                <a:stretch>
                  <a:fillRect t="-3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0E6B74-B508-7516-1379-1D08F7CB4D30}"/>
              </a:ext>
            </a:extLst>
          </p:cNvPr>
          <p:cNvSpPr txBox="1"/>
          <p:nvPr/>
        </p:nvSpPr>
        <p:spPr>
          <a:xfrm>
            <a:off x="5753633" y="2052677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高次高調波スペクトル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ja-JP" altLang="en-US" sz="20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入射パルスより高い周波数</a:t>
            </a:r>
            <a:endParaRPr lang="en-US" altLang="ja-JP" sz="20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20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↑量子的に計算</a:t>
            </a:r>
            <a:endParaRPr lang="en-US" altLang="ja-JP" sz="20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642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E9EEAE-B275-0339-AB15-A297B435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背景・目的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97F857-B99A-8911-EFA4-840FA140B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578"/>
            <a:ext cx="8865781" cy="5289422"/>
          </a:xfrm>
        </p:spPr>
        <p:txBody>
          <a:bodyPr>
            <a:normAutofit fontScale="92500" lnSpcReduction="10000"/>
          </a:bodyPr>
          <a:lstStyle/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高次高調波スペクトルは古典で計算されていた。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量子効果による波が観測できるようになる。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束縛状態が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つの分子の量子的な高次高調波スペクトルを求め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→対応する電子状態に分けられる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目的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電子状態とスペクトルを比較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06249F9D-7BA4-86DE-3E44-E145C9A4CDE8}"/>
              </a:ext>
            </a:extLst>
          </p:cNvPr>
          <p:cNvSpPr/>
          <p:nvPr/>
        </p:nvSpPr>
        <p:spPr>
          <a:xfrm>
            <a:off x="4561367" y="2440682"/>
            <a:ext cx="602511" cy="75136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4F376079-B439-3670-A388-4B2FD28B446F}"/>
              </a:ext>
            </a:extLst>
          </p:cNvPr>
          <p:cNvSpPr/>
          <p:nvPr/>
        </p:nvSpPr>
        <p:spPr>
          <a:xfrm>
            <a:off x="4561367" y="3747345"/>
            <a:ext cx="602511" cy="75136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37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9F09C64-BFE9-1C50-56A7-1C57B01C78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1" y="1311350"/>
                <a:ext cx="11726332" cy="549348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シュレディンガー方程式</a:t>
                </a:r>
                <a:endParaRPr kumimoji="1" lang="en-US" altLang="ja-JP" b="0" i="1" dirty="0">
                  <a:latin typeface="Cambria Math" panose="02040503050406030204" pitchFamily="18" charset="0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𝑖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𝜕</m:t>
                          </m:r>
                        </m:num>
                        <m:den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𝑡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|</m:t>
                      </m:r>
                      <m:r>
                        <m:rPr>
                          <m:sty m:val="p"/>
                        </m:rP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Ψ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)⟩=(</m:t>
                      </m:r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a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ext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)|</m:t>
                      </m:r>
                      <m:r>
                        <m:rPr>
                          <m:sty m:val="p"/>
                        </m:rP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Ψ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)⟩</m:t>
                      </m:r>
                    </m:oMath>
                  </m:oMathPara>
                </a14:m>
                <a:endParaRPr kumimoji="1"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|</m:t>
                    </m:r>
                    <m:r>
                      <m:rPr>
                        <m:sty m:val="p"/>
                      </m:rP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Ψ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𝑡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)⟩</m:t>
                    </m:r>
                  </m:oMath>
                </a14:m>
                <a:r>
                  <a:rPr kumimoji="1"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  </a:t>
                </a:r>
                <a:r>
                  <a:rPr kumimoji="1"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電子の波動関数</a:t>
                </a:r>
                <a:endParaRPr kumimoji="1"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    </a:t>
                </a:r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原子のポテンシャルのハミルトニアン</a:t>
                </a:r>
                <a:endPara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ext</m:t>
                        </m:r>
                      </m:sub>
                    </m:sSub>
                  </m:oMath>
                </a14:m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  </a:t>
                </a:r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入射電場の作るポテンシャル</a:t>
                </a:r>
                <a:endParaRPr kumimoji="1"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:endParaRPr kumimoji="1"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:r>
                  <a:rPr kumimoji="1"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双極子モーメントを古典論に基づくスペクトルとした。</a:t>
                </a:r>
                <a:endParaRPr kumimoji="1"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ja-JP" sz="2400" b="0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ja-JP" sz="2400" i="1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i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𝜔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ja-JP" sz="240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Ψ</m:t>
                                      </m:r>
                                    </m:e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Ψ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 altLang="ja-JP" sz="2400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dt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電荷の振動によって光が出てくる</a:t>
                </a: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9F09C64-BFE9-1C50-56A7-1C57B01C7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1" y="1311350"/>
                <a:ext cx="11726332" cy="5493488"/>
              </a:xfrm>
              <a:blipFill>
                <a:blip r:embed="rId3"/>
                <a:stretch>
                  <a:fillRect l="-936" t="-18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48E28F-F5B9-7DBE-4FF4-9DC8A6BE7E7A}"/>
              </a:ext>
            </a:extLst>
          </p:cNvPr>
          <p:cNvSpPr/>
          <p:nvPr/>
        </p:nvSpPr>
        <p:spPr>
          <a:xfrm>
            <a:off x="4118344" y="5259572"/>
            <a:ext cx="1127051" cy="595423"/>
          </a:xfrm>
          <a:prstGeom prst="rect">
            <a:avLst/>
          </a:prstGeom>
          <a:noFill/>
          <a:ln>
            <a:solidFill>
              <a:srgbClr val="9400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325974-8AB1-C17D-3E8D-31F06ABA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古典論に基づく計算方法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9153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342562-C229-2278-FE38-7D1F0FD6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1430"/>
            <a:ext cx="10515600" cy="1325563"/>
          </a:xfrm>
        </p:spPr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量子論に基づく計算方法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C563C8E-B44A-2259-2DE5-5B8B02D053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772" y="1049154"/>
                <a:ext cx="10971028" cy="58088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シュレディンガー方程式</a:t>
                </a:r>
                <a:endParaRPr kumimoji="1"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𝑖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𝜕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𝜕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𝑡</m:t>
                          </m:r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𝑡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)⟩=(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a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f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int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ext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)|</m:t>
                      </m:r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𝑡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)⟩</m:t>
                      </m:r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   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放出光の場のハミルトニアン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int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    </a:t>
                </a: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相互作用のハミルトニアン</a:t>
                </a:r>
                <a:endParaRPr kumimoji="1" lang="en-US" altLang="ja-JP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Ψ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𝑡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r>
                  <a:rPr kumimoji="1"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|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𝑛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𝜔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⟩</m:t>
                    </m:r>
                  </m:oMath>
                </a14:m>
                <a:r>
                  <a:rPr kumimoji="1"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で展開する</a:t>
                </a:r>
                <a:endParaRPr kumimoji="1"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𝑡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n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−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|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𝑛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,0⟩</m:t>
                          </m:r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𝑛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𝜔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+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𝜔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)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|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𝑛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,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𝜔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kumimoji="1"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:endParaRPr kumimoji="1"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:r>
                  <a:rPr kumimoji="1"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入射パルスが終わる時刻</a:t>
                </a:r>
                <a:r>
                  <a:rPr kumimoji="1"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</a:t>
                </a:r>
                <a:r>
                  <a:rPr kumimoji="1"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以降で</a:t>
                </a:r>
                <a:endParaRPr kumimoji="1"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B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𝑛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𝜔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𝑡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b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𝑛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kumimoji="1"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400" i="1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𝑛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  <m:t>𝜔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</a:t>
                </a:r>
                <a:r>
                  <a:rPr kumimoji="1"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電子状態</a:t>
                </a:r>
                <a:r>
                  <a:rPr kumimoji="1"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n</a:t>
                </a:r>
                <a:r>
                  <a:rPr kumimoji="1"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に対応する周波数</a:t>
                </a:r>
                <a:r>
                  <a:rPr kumimoji="1"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ω</a:t>
                </a:r>
                <a:r>
                  <a:rPr kumimoji="1"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の光子を放出する確率</a:t>
                </a:r>
                <a:endParaRPr kumimoji="1"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C563C8E-B44A-2259-2DE5-5B8B02D053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772" y="1049154"/>
                <a:ext cx="10971028" cy="5808847"/>
              </a:xfrm>
              <a:blipFill>
                <a:blip r:embed="rId2"/>
                <a:stretch>
                  <a:fillRect l="-889" t="-1259" b="-2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665EEE5-7A5F-FEED-4F50-3B4B42DA0E34}"/>
              </a:ext>
            </a:extLst>
          </p:cNvPr>
          <p:cNvSpPr/>
          <p:nvPr/>
        </p:nvSpPr>
        <p:spPr>
          <a:xfrm>
            <a:off x="5551725" y="1524970"/>
            <a:ext cx="1513219" cy="595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24B26B-4E7A-BB93-71D4-01922709BF37}"/>
              </a:ext>
            </a:extLst>
          </p:cNvPr>
          <p:cNvSpPr txBox="1"/>
          <p:nvPr/>
        </p:nvSpPr>
        <p:spPr>
          <a:xfrm>
            <a:off x="7632835" y="4803006"/>
            <a:ext cx="8277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光子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CECBF5-CF10-8AC5-DA7F-1611A80FE367}"/>
              </a:ext>
            </a:extLst>
          </p:cNvPr>
          <p:cNvSpPr txBox="1"/>
          <p:nvPr/>
        </p:nvSpPr>
        <p:spPr>
          <a:xfrm>
            <a:off x="3731394" y="4803006"/>
            <a:ext cx="8277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光子</a:t>
            </a:r>
          </a:p>
        </p:txBody>
      </p:sp>
    </p:spTree>
    <p:extLst>
      <p:ext uri="{BB962C8B-B14F-4D97-AF65-F5344CB8AC3E}">
        <p14:creationId xmlns:p14="http://schemas.microsoft.com/office/powerpoint/2010/main" val="269096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B3D6E6-702A-557D-A848-C4F3480F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量子論に基づく計算方法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A9B1C14-103F-3994-8790-396D8192A3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準位系</a:t>
                </a: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原子</a:t>
                </a: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の周波数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ω</m:t>
                    </m:r>
                  </m:oMath>
                </a14:m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の光子を放出する確率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Q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ω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は主量子数</a:t>
                </a: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n</a:t>
                </a:r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に対応する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nω</m:t>
                        </m:r>
                      </m:sub>
                    </m:sSub>
                    <m:r>
                      <a:rPr lang="ja-JP" altLang="en-US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を用いて</m:t>
                    </m:r>
                  </m:oMath>
                </a14:m>
                <a:endParaRPr lang="en-US" altLang="ja-JP" i="1" dirty="0">
                  <a:latin typeface="Cambria Math" panose="02040503050406030204" pitchFamily="18" charset="0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a</m:t>
                          </m:r>
                        </m:sub>
                      </m:sSub>
                      <m:d>
                        <m:dPr>
                          <m:ctrlPr>
                            <a:rPr lang="en-US" altLang="ja-JP" b="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𝜔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n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𝑛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,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𝜔</m:t>
                                      </m:r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Ψ</m:t>
                                      </m:r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  <m:t>≥</m:t>
                                          </m:r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メイリオ" panose="020B0604030504040204" pitchFamily="50" charset="-128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        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ω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|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k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kω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endPara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準位系</a:t>
                </a: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分子</a:t>
                </a: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では</a:t>
                </a:r>
                <a:endPara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m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ω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ω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|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ω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|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ja-JP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k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i="1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  <m:t>kω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A9B1C14-103F-3994-8790-396D8192A3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899C160-E629-D9E3-ADAB-057A41704C75}"/>
              </a:ext>
            </a:extLst>
          </p:cNvPr>
          <p:cNvSpPr/>
          <p:nvPr/>
        </p:nvSpPr>
        <p:spPr>
          <a:xfrm>
            <a:off x="3898232" y="2704699"/>
            <a:ext cx="943275" cy="3657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C7EBA25-2A61-0544-88A3-4F3B44D3217C}"/>
              </a:ext>
            </a:extLst>
          </p:cNvPr>
          <p:cNvSpPr/>
          <p:nvPr/>
        </p:nvSpPr>
        <p:spPr>
          <a:xfrm>
            <a:off x="4761296" y="5265018"/>
            <a:ext cx="1010652" cy="4379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BAE8FDE-8EFC-946B-57B1-52C17D49200D}"/>
              </a:ext>
            </a:extLst>
          </p:cNvPr>
          <p:cNvSpPr/>
          <p:nvPr/>
        </p:nvSpPr>
        <p:spPr>
          <a:xfrm>
            <a:off x="3392906" y="5327583"/>
            <a:ext cx="1010652" cy="3657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7BDC012-FF0A-1BFB-1F93-BAAE47442CB4}"/>
              </a:ext>
            </a:extLst>
          </p:cNvPr>
          <p:cNvSpPr/>
          <p:nvPr/>
        </p:nvSpPr>
        <p:spPr>
          <a:xfrm>
            <a:off x="6086374" y="5255393"/>
            <a:ext cx="901567" cy="43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E3D276E-E9A5-F8C1-E27A-3E6CD8703D87}"/>
              </a:ext>
            </a:extLst>
          </p:cNvPr>
          <p:cNvSpPr/>
          <p:nvPr/>
        </p:nvSpPr>
        <p:spPr>
          <a:xfrm>
            <a:off x="7316001" y="5072513"/>
            <a:ext cx="1529615" cy="1001028"/>
          </a:xfrm>
          <a:prstGeom prst="rect">
            <a:avLst/>
          </a:prstGeom>
          <a:noFill/>
          <a:ln>
            <a:solidFill>
              <a:srgbClr val="A0A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05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94A085CD-6FF6-776A-DB06-BCE80CD9A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08" y="476002"/>
            <a:ext cx="3598994" cy="269924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BBBA0FC-97FE-1DE7-3D0E-EC1DAD38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6AD2477-E509-3E8F-55A4-595458F263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678" y="1825625"/>
                <a:ext cx="10299107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ea"/>
                  <a:buAutoNum type="circleNumDbPlain"/>
                </a:pP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準位系</a:t>
                </a: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原子</a:t>
                </a: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</a:p>
              <a:p>
                <a:pPr marL="514350" indent="-514350">
                  <a:buFont typeface="+mj-ea"/>
                  <a:buAutoNum type="circleNumDbPlain"/>
                </a:pPr>
                <a:endPara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marL="514350" indent="-514350">
                  <a:buFont typeface="+mj-ea"/>
                  <a:buAutoNum type="circleNumDbPlain"/>
                </a:pPr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２準位系</a:t>
                </a: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:r>
                  <a: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分子</a:t>
                </a:r>
                <a:r>
                  <a:rPr lang="en-US" altLang="ja-JP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  <a:endParaRPr lang="en-US" altLang="ja-JP" dirty="0">
                  <a:ea typeface="メイリオ" panose="020B0604030504040204" pitchFamily="50" charset="-128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ja-JP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R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3</m:t>
                    </m:r>
                  </m:oMath>
                </a14:m>
                <a:r>
                  <a:rPr lang="ja-JP" altLang="en-US" dirty="0"/>
                  <a:t>　　</a:t>
                </a:r>
                <a:r>
                  <a:rPr lang="en-US" altLang="ja-JP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Δ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𝐸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=0.1695</m:t>
                    </m:r>
                  </m:oMath>
                </a14:m>
                <a:r>
                  <a:rPr lang="en-US" altLang="ja-JP" dirty="0">
                    <a:ea typeface="メイリオ" panose="020B0604030504040204" pitchFamily="50" charset="-128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0.898,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7.27</m:t>
                    </m:r>
                    <m:r>
                      <m:rPr>
                        <m:sty m:val="p"/>
                      </m:rPr>
                      <a:rPr lang="en-US" altLang="ja-JP" i="1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US" altLang="ja-JP" dirty="0">
                  <a:ea typeface="メイリオ" panose="020B0604030504040204" pitchFamily="50" charset="-128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endParaRPr lang="en-US" altLang="ja-JP" dirty="0">
                  <a:ea typeface="メイリオ" panose="020B0604030504040204" pitchFamily="50" charset="-128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ja-JP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R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=3.5</m:t>
                    </m:r>
                  </m:oMath>
                </a14:m>
                <a:r>
                  <a:rPr lang="ja-JP" altLang="en-US" dirty="0"/>
                  <a:t> 　</a:t>
                </a:r>
                <a:r>
                  <a:rPr lang="en-US" altLang="ja-JP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Δ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𝐸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=0.1030</m:t>
                    </m:r>
                  </m:oMath>
                </a14:m>
                <a:r>
                  <a:rPr lang="en-US" altLang="ja-JP" dirty="0">
                    <a:ea typeface="メイリオ" panose="020B0604030504040204" pitchFamily="50" charset="-128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(9.69</m:t>
                    </m:r>
                    <m:r>
                      <m:rPr>
                        <m:sty m:val="p"/>
                      </m:rPr>
                      <a:rPr lang="en-US" altLang="ja-JP" b="0" i="1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0.890)</m:t>
                    </m:r>
                  </m:oMath>
                </a14:m>
                <a:endParaRPr lang="en-US" altLang="ja-JP" dirty="0">
                  <a:ea typeface="メイリオ" panose="020B0604030504040204" pitchFamily="50" charset="-128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endParaRPr lang="en-US" altLang="ja-JP" dirty="0">
                  <a:ea typeface="メイリオ" panose="020B0604030504040204" pitchFamily="50" charset="-128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ja-JP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R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=4</m:t>
                    </m:r>
                  </m:oMath>
                </a14:m>
                <a:r>
                  <a:rPr lang="ja-JP" altLang="en-US" dirty="0"/>
                  <a:t>　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ΔE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=6.241</m:t>
                    </m:r>
                    <m:r>
                      <m:rPr>
                        <m:sty m:val="p"/>
                      </m:rPr>
                      <a:rPr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E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−2</m:t>
                    </m:r>
                  </m:oMath>
                </a14:m>
                <a:r>
                  <a:rPr lang="en-US" altLang="ja-JP" dirty="0"/>
                  <a:t>   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0.606,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0.332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6AD2477-E509-3E8F-55A4-595458F263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678" y="1825625"/>
                <a:ext cx="10299107" cy="4351338"/>
              </a:xfrm>
              <a:blipFill>
                <a:blip r:embed="rId3"/>
                <a:stretch>
                  <a:fillRect l="-1716" t="-43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A043331F-46E8-FAE8-C82C-44F35ADC86EF}"/>
              </a:ext>
            </a:extLst>
          </p:cNvPr>
          <p:cNvCxnSpPr>
            <a:cxnSpLocks/>
          </p:cNvCxnSpPr>
          <p:nvPr/>
        </p:nvCxnSpPr>
        <p:spPr>
          <a:xfrm>
            <a:off x="9357297" y="2874168"/>
            <a:ext cx="59636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0823932-6C55-F6F4-88FD-0551C1C145BD}"/>
                  </a:ext>
                </a:extLst>
              </p:cNvPr>
              <p:cNvSpPr txBox="1"/>
              <p:nvPr/>
            </p:nvSpPr>
            <p:spPr>
              <a:xfrm>
                <a:off x="7475094" y="3175248"/>
                <a:ext cx="43607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b="0" dirty="0">
                    <a:ea typeface="メイリオ" panose="020B0604030504040204" pitchFamily="50" charset="-128"/>
                  </a:rPr>
                  <a:t>核間距離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R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0823932-6C55-F6F4-88FD-0551C1C14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094" y="3175248"/>
                <a:ext cx="4360771" cy="369332"/>
              </a:xfrm>
              <a:prstGeom prst="rect">
                <a:avLst/>
              </a:prstGeom>
              <a:blipFill>
                <a:blip r:embed="rId4"/>
                <a:stretch>
                  <a:fillRect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6A9591F-6B9F-EE69-AFC6-E0E9DB34600B}"/>
              </a:ext>
            </a:extLst>
          </p:cNvPr>
          <p:cNvCxnSpPr>
            <a:stCxn id="8" idx="1"/>
          </p:cNvCxnSpPr>
          <p:nvPr/>
        </p:nvCxnSpPr>
        <p:spPr>
          <a:xfrm>
            <a:off x="7857708" y="1825625"/>
            <a:ext cx="0" cy="3485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F66FF35-A08F-EE1B-9518-C94E1C3A2DB2}"/>
                  </a:ext>
                </a:extLst>
              </p:cNvPr>
              <p:cNvSpPr txBox="1"/>
              <p:nvPr/>
            </p:nvSpPr>
            <p:spPr>
              <a:xfrm>
                <a:off x="5467745" y="1804842"/>
                <a:ext cx="30004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dirty="0">
                    <a:ea typeface="メイリオ" panose="020B0604030504040204" pitchFamily="50" charset="-128"/>
                  </a:rPr>
                  <a:t>エネルギー差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Δ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𝐸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F66FF35-A08F-EE1B-9518-C94E1C3A2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745" y="1804842"/>
                <a:ext cx="3000432" cy="369332"/>
              </a:xfrm>
              <a:prstGeom prst="rect">
                <a:avLst/>
              </a:prstGeom>
              <a:blipFill>
                <a:blip r:embed="rId5"/>
                <a:stretch>
                  <a:fillRect t="-4918" b="-278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69FB403-6870-B921-97A3-19E661A8FFFB}"/>
                  </a:ext>
                </a:extLst>
              </p:cNvPr>
              <p:cNvSpPr txBox="1"/>
              <p:nvPr/>
            </p:nvSpPr>
            <p:spPr>
              <a:xfrm>
                <a:off x="11011301" y="1999899"/>
                <a:ext cx="12469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69FB403-6870-B921-97A3-19E661A8F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301" y="1999899"/>
                <a:ext cx="124699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92065A5-86CF-FC41-C10F-8080AC2365C5}"/>
                  </a:ext>
                </a:extLst>
              </p:cNvPr>
              <p:cNvSpPr txBox="1"/>
              <p:nvPr/>
            </p:nvSpPr>
            <p:spPr>
              <a:xfrm>
                <a:off x="11022785" y="1616899"/>
                <a:ext cx="12355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92065A5-86CF-FC41-C10F-8080AC236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2785" y="1616899"/>
                <a:ext cx="123551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32808C9-DBC5-AAE0-FA60-8D471829E30E}"/>
              </a:ext>
            </a:extLst>
          </p:cNvPr>
          <p:cNvSpPr/>
          <p:nvPr/>
        </p:nvSpPr>
        <p:spPr>
          <a:xfrm>
            <a:off x="11393916" y="1630567"/>
            <a:ext cx="44195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670CFF5-AE53-91E7-5EAD-62606E342EE3}"/>
              </a:ext>
            </a:extLst>
          </p:cNvPr>
          <p:cNvSpPr/>
          <p:nvPr/>
        </p:nvSpPr>
        <p:spPr>
          <a:xfrm>
            <a:off x="11393915" y="2047361"/>
            <a:ext cx="44195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6ED4FDE-F7F0-7B4B-E951-D3B595A5DE44}"/>
              </a:ext>
            </a:extLst>
          </p:cNvPr>
          <p:cNvSpPr/>
          <p:nvPr/>
        </p:nvSpPr>
        <p:spPr>
          <a:xfrm>
            <a:off x="6746985" y="3244333"/>
            <a:ext cx="837721" cy="43518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BE8D7B4-4C60-3C38-C0EC-B1B4C884026F}"/>
              </a:ext>
            </a:extLst>
          </p:cNvPr>
          <p:cNvSpPr/>
          <p:nvPr/>
        </p:nvSpPr>
        <p:spPr>
          <a:xfrm>
            <a:off x="8167847" y="4001293"/>
            <a:ext cx="831773" cy="5235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C622637-8278-A703-429D-8727E63E879A}"/>
              </a:ext>
            </a:extLst>
          </p:cNvPr>
          <p:cNvSpPr/>
          <p:nvPr/>
        </p:nvSpPr>
        <p:spPr>
          <a:xfrm>
            <a:off x="6712504" y="4777943"/>
            <a:ext cx="1574848" cy="523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53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637F0B-49F9-3FDE-9EC7-34756816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準位系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E2E338-2479-31DF-24A3-FB7F6DB91B19}"/>
              </a:ext>
            </a:extLst>
          </p:cNvPr>
          <p:cNvSpPr txBox="1"/>
          <p:nvPr/>
        </p:nvSpPr>
        <p:spPr>
          <a:xfrm>
            <a:off x="2260382" y="6174343"/>
            <a:ext cx="767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・量子のスペクトルが古典のスペクトルと重なる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2226AD87-D278-FC98-2F99-498CBCC69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82" y="1329580"/>
            <a:ext cx="7899768" cy="453220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71190E-8B22-D1AD-5C44-F5E4DFB45B2E}"/>
              </a:ext>
            </a:extLst>
          </p:cNvPr>
          <p:cNvSpPr txBox="1"/>
          <p:nvPr/>
        </p:nvSpPr>
        <p:spPr>
          <a:xfrm>
            <a:off x="4737608" y="4044445"/>
            <a:ext cx="119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CB57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古典</a:t>
            </a:r>
            <a:endParaRPr kumimoji="1" lang="ja-JP" altLang="en-US" sz="2400" dirty="0">
              <a:highlight>
                <a:srgbClr val="CB57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62DED9-BC70-5E64-1343-4F41ABA023AF}"/>
              </a:ext>
            </a:extLst>
          </p:cNvPr>
          <p:cNvSpPr txBox="1"/>
          <p:nvPr/>
        </p:nvSpPr>
        <p:spPr>
          <a:xfrm>
            <a:off x="5933915" y="2227106"/>
            <a:ext cx="9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00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量子</a:t>
            </a:r>
            <a:endParaRPr kumimoji="1" lang="ja-JP" altLang="en-US" dirty="0">
              <a:highlight>
                <a:srgbClr val="00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6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55F4516-F8B2-29EB-3CFF-B1B15BB3A8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1487" y="130840"/>
                <a:ext cx="128524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4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r>
                  <a:rPr lang="ja-JP" altLang="en-US" sz="4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準位系</a:t>
                </a:r>
                <a:r>
                  <a:rPr lang="en-US" altLang="ja-JP" sz="4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ja-JP" sz="4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  <a:endParaRPr kumimoji="1" lang="ja-JP" altLang="en-US" sz="4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55F4516-F8B2-29EB-3CFF-B1B15BB3A8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487" y="130840"/>
                <a:ext cx="12852400" cy="1325563"/>
              </a:xfrm>
              <a:blipFill>
                <a:blip r:embed="rId2"/>
                <a:stretch>
                  <a:fillRect l="-17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3E3CF7-768D-B4F6-8420-69DCF3639418}"/>
              </a:ext>
            </a:extLst>
          </p:cNvPr>
          <p:cNvSpPr txBox="1"/>
          <p:nvPr/>
        </p:nvSpPr>
        <p:spPr>
          <a:xfrm>
            <a:off x="763165" y="6133779"/>
            <a:ext cx="1173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highlight>
                  <a:srgbClr val="00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量子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のスペクトル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  <a:r>
              <a:rPr lang="ja-JP" altLang="en-US" sz="2400" dirty="0">
                <a:highlight>
                  <a:srgbClr val="CB57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古典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のスペクトル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05B0A7AB-9D03-7BEF-571C-5E1000257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20" y="1157050"/>
            <a:ext cx="7841939" cy="4499026"/>
          </a:xfrm>
          <a:prstGeom prst="rect">
            <a:avLst/>
          </a:prstGeom>
        </p:spPr>
      </p:pic>
      <p:pic>
        <p:nvPicPr>
          <p:cNvPr id="8" name="図 7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06222FCF-BDC0-8CF6-712C-B013902C1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02" y="1157048"/>
            <a:ext cx="7841940" cy="4499027"/>
          </a:xfrm>
          <a:prstGeom prst="rect">
            <a:avLst/>
          </a:prstGeom>
        </p:spPr>
      </p:pic>
      <p:pic>
        <p:nvPicPr>
          <p:cNvPr id="6" name="図 5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8C278CC7-DBCB-4ABF-3318-AFA130CDBF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01" y="1157045"/>
            <a:ext cx="7841942" cy="4499028"/>
          </a:xfrm>
          <a:prstGeom prst="rect">
            <a:avLst/>
          </a:prstGeom>
        </p:spPr>
      </p:pic>
      <p:pic>
        <p:nvPicPr>
          <p:cNvPr id="14" name="図 13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2CE2CADB-CA6F-19AC-B618-6C3234D0A9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84" y="1157048"/>
            <a:ext cx="7841937" cy="449902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AA7F22-BAB7-DC8F-8409-082E0695AB81}"/>
              </a:ext>
            </a:extLst>
          </p:cNvPr>
          <p:cNvSpPr txBox="1"/>
          <p:nvPr/>
        </p:nvSpPr>
        <p:spPr>
          <a:xfrm>
            <a:off x="9651364" y="2395774"/>
            <a:ext cx="119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CB57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古典</a:t>
            </a:r>
            <a:endParaRPr kumimoji="1" lang="ja-JP" altLang="en-US" sz="2400" dirty="0">
              <a:highlight>
                <a:srgbClr val="CB57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D7E8C93-EFCA-E85B-B58D-37242F9EC623}"/>
              </a:ext>
            </a:extLst>
          </p:cNvPr>
          <p:cNvSpPr txBox="1"/>
          <p:nvPr/>
        </p:nvSpPr>
        <p:spPr>
          <a:xfrm>
            <a:off x="7300703" y="2053852"/>
            <a:ext cx="9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00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量子</a:t>
            </a:r>
            <a:endParaRPr kumimoji="1" lang="ja-JP" altLang="en-US" dirty="0">
              <a:highlight>
                <a:srgbClr val="00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57DBD8D-0081-38B7-8C14-BAA78F3EF885}"/>
              </a:ext>
            </a:extLst>
          </p:cNvPr>
          <p:cNvSpPr txBox="1"/>
          <p:nvPr/>
        </p:nvSpPr>
        <p:spPr>
          <a:xfrm>
            <a:off x="4073233" y="4167029"/>
            <a:ext cx="9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56B4E9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基底</a:t>
            </a:r>
            <a:endParaRPr kumimoji="1" lang="ja-JP" altLang="en-US" dirty="0">
              <a:highlight>
                <a:srgbClr val="56B4E9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1A593A-9A92-DDBC-39BF-5F834331A85C}"/>
              </a:ext>
            </a:extLst>
          </p:cNvPr>
          <p:cNvSpPr txBox="1"/>
          <p:nvPr/>
        </p:nvSpPr>
        <p:spPr>
          <a:xfrm>
            <a:off x="6379027" y="4166145"/>
            <a:ext cx="9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highlight>
                  <a:srgbClr val="FF00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励起</a:t>
            </a:r>
            <a:endParaRPr kumimoji="1" lang="ja-JP" altLang="en-US" dirty="0">
              <a:highlight>
                <a:srgbClr val="FF00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EC22176-758F-971B-5C68-2CC2776FC3DB}"/>
              </a:ext>
            </a:extLst>
          </p:cNvPr>
          <p:cNvSpPr txBox="1"/>
          <p:nvPr/>
        </p:nvSpPr>
        <p:spPr>
          <a:xfrm>
            <a:off x="8111908" y="4496456"/>
            <a:ext cx="9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C0C0C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連続</a:t>
            </a:r>
            <a:endParaRPr kumimoji="1" lang="ja-JP" altLang="en-US" dirty="0">
              <a:highlight>
                <a:srgbClr val="C0C0C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FE6B816-9EA6-B71C-2AC3-410404FB97D2}"/>
                  </a:ext>
                </a:extLst>
              </p:cNvPr>
              <p:cNvSpPr txBox="1"/>
              <p:nvPr/>
            </p:nvSpPr>
            <p:spPr>
              <a:xfrm>
                <a:off x="71487" y="1980276"/>
                <a:ext cx="3363878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highlight>
                      <a:srgbClr val="56B4E9"/>
                    </a:highligh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基底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=0.898</m:t>
                    </m:r>
                  </m:oMath>
                </a14:m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r>
                  <a:rPr lang="ja-JP" altLang="en-US" sz="2400" dirty="0">
                    <a:highlight>
                      <a:srgbClr val="FF0000"/>
                    </a:highligh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励起</a:t>
                </a:r>
                <a:r>
                  <a:rPr lang="en-US" altLang="ja-JP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=7.27</m:t>
                    </m:r>
                    <m:r>
                      <m:rPr>
                        <m:sty m:val="p"/>
                      </m:rPr>
                      <a:rPr lang="en-US" altLang="ja-JP" sz="2400" b="0" i="1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altLang="ja-JP" sz="2400" dirty="0"/>
              </a:p>
              <a:p>
                <a:endParaRPr lang="en-US" altLang="ja-JP" sz="2400" dirty="0"/>
              </a:p>
              <a:p>
                <a:r>
                  <a:rPr lang="ja-JP" altLang="en-US" sz="2000" dirty="0">
                    <a:highlight>
                      <a:srgbClr val="56B4E9"/>
                    </a:highligh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基底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状態の電子の</a:t>
                </a:r>
                <a:endPara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存在確率が高い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FE6B816-9EA6-B71C-2AC3-410404FB9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7" y="1980276"/>
                <a:ext cx="3363878" cy="1815882"/>
              </a:xfrm>
              <a:prstGeom prst="rect">
                <a:avLst/>
              </a:prstGeom>
              <a:blipFill>
                <a:blip r:embed="rId7"/>
                <a:stretch>
                  <a:fillRect l="-2899" t="-2013" b="-50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8940A6D-6AFE-252B-B8CB-E2AC8D54E35C}"/>
              </a:ext>
            </a:extLst>
          </p:cNvPr>
          <p:cNvSpPr txBox="1"/>
          <p:nvPr/>
        </p:nvSpPr>
        <p:spPr>
          <a:xfrm>
            <a:off x="763165" y="5862938"/>
            <a:ext cx="10665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highlight>
                  <a:srgbClr val="56B4E9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基底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状態の電子の存在確率が高い場合、</a:t>
            </a:r>
            <a:r>
              <a:rPr lang="ja-JP" altLang="en-US" sz="2400" dirty="0">
                <a:highlight>
                  <a:srgbClr val="56B4E9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基底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状態に対応するスペクトルが</a:t>
            </a:r>
            <a:r>
              <a:rPr lang="ja-JP" altLang="en-US" sz="2400" dirty="0">
                <a:highlight>
                  <a:srgbClr val="CB57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古典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のスペクトルと似た形になる。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20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693</Words>
  <Application>Microsoft Office PowerPoint</Application>
  <PresentationFormat>ワイド画面</PresentationFormat>
  <Paragraphs>117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メイリオ</vt:lpstr>
      <vt:lpstr>游ゴシック</vt:lpstr>
      <vt:lpstr>游ゴシック Light</vt:lpstr>
      <vt:lpstr>Arial</vt:lpstr>
      <vt:lpstr>Cambria Math</vt:lpstr>
      <vt:lpstr>Office テーマ</vt:lpstr>
      <vt:lpstr>高強度レーザー照射による1次元 2原子分子の高次高調波スペクトルの量子論に基づく数値計算</vt:lpstr>
      <vt:lpstr>高次高調波とは</vt:lpstr>
      <vt:lpstr>背景・目的</vt:lpstr>
      <vt:lpstr>古典論に基づく計算方法</vt:lpstr>
      <vt:lpstr>量子論に基づく計算方法</vt:lpstr>
      <vt:lpstr>量子論に基づく計算方法</vt:lpstr>
      <vt:lpstr>結果</vt:lpstr>
      <vt:lpstr>1準位系</vt:lpstr>
      <vt:lpstr>2準位系(R=3)</vt:lpstr>
      <vt:lpstr>2準位系(R=3.5)</vt:lpstr>
      <vt:lpstr>2準位系(R=4)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信司 伊藤</dc:creator>
  <cp:lastModifiedBy>信司 伊藤</cp:lastModifiedBy>
  <cp:revision>82</cp:revision>
  <dcterms:created xsi:type="dcterms:W3CDTF">2026-01-30T04:25:12Z</dcterms:created>
  <dcterms:modified xsi:type="dcterms:W3CDTF">2026-02-12T00:29:14Z</dcterms:modified>
</cp:coreProperties>
</file>