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4" r:id="rId4"/>
    <p:sldId id="351" r:id="rId5"/>
    <p:sldId id="353" r:id="rId6"/>
    <p:sldId id="355" r:id="rId7"/>
    <p:sldId id="356" r:id="rId8"/>
    <p:sldId id="357" r:id="rId9"/>
    <p:sldId id="385" r:id="rId10"/>
    <p:sldId id="358" r:id="rId11"/>
    <p:sldId id="369" r:id="rId12"/>
    <p:sldId id="370" r:id="rId13"/>
    <p:sldId id="371" r:id="rId14"/>
    <p:sldId id="372" r:id="rId15"/>
    <p:sldId id="386" r:id="rId16"/>
    <p:sldId id="373" r:id="rId17"/>
    <p:sldId id="374" r:id="rId18"/>
    <p:sldId id="376" r:id="rId19"/>
    <p:sldId id="375" r:id="rId20"/>
    <p:sldId id="377" r:id="rId21"/>
    <p:sldId id="378" r:id="rId22"/>
    <p:sldId id="387" r:id="rId23"/>
    <p:sldId id="388" r:id="rId24"/>
    <p:sldId id="382" r:id="rId25"/>
    <p:sldId id="3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玲貴 清野" initials="玲清" lastIdx="8" clrIdx="0">
    <p:extLst>
      <p:ext uri="{19B8F6BF-5375-455C-9EA6-DF929625EA0E}">
        <p15:presenceInfo xmlns:p15="http://schemas.microsoft.com/office/powerpoint/2012/main" userId="de11154d78d050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8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2-06T13:09:37.241" idx="2">
    <p:pos x="10" y="10"/>
    <p:text>図,式の説明　10分以内に収める</p:text>
    <p:extLst>
      <p:ext uri="{C676402C-5697-4E1C-873F-D02D1690AC5C}">
        <p15:threadingInfo xmlns:p15="http://schemas.microsoft.com/office/powerpoint/2012/main" timeZoneBias="-540"/>
      </p:ext>
    </p:extLst>
  </p:cm>
  <p:cm authorId="1" dt="2026-02-06T13:14:41.701" idx="4">
    <p:pos x="10" y="146"/>
    <p:text>式は出すならすべて説明</p:text>
    <p:extLst>
      <p:ext uri="{C676402C-5697-4E1C-873F-D02D1690AC5C}">
        <p15:threadingInfo xmlns:p15="http://schemas.microsoft.com/office/powerpoint/2012/main" timeZoneBias="-540">
          <p15:parentCm authorId="1" idx="2"/>
        </p15:threadingInfo>
      </p:ext>
    </p:extLst>
  </p:cm>
  <p:cm authorId="1" dt="2026-02-06T13:16:05.002" idx="5">
    <p:pos x="10" y="282"/>
    <p:text>書かなきゃ説明しなくていい</p:text>
    <p:extLst>
      <p:ext uri="{C676402C-5697-4E1C-873F-D02D1690AC5C}">
        <p15:threadingInfo xmlns:p15="http://schemas.microsoft.com/office/powerpoint/2012/main" timeZoneBias="-540">
          <p15:parentCm authorId="1" idx="2"/>
        </p15:threadingInfo>
      </p:ext>
    </p:extLst>
  </p:cm>
  <p:cm authorId="1" dt="2026-02-06T13:11:28.258" idx="3">
    <p:pos x="146" y="146"/>
    <p:text>選択則という言葉は使わない　言葉を丁寧に</p:text>
    <p:extLst>
      <p:ext uri="{C676402C-5697-4E1C-873F-D02D1690AC5C}">
        <p15:threadingInfo xmlns:p15="http://schemas.microsoft.com/office/powerpoint/2012/main" timeZoneBias="-540"/>
      </p:ext>
    </p:extLst>
  </p:cm>
  <p:cm authorId="1" dt="2026-02-06T13:17:53.119" idx="6">
    <p:pos x="282" y="282"/>
    <p:text>聞いてる人は知識がないという前提でやる</p:text>
    <p:extLst>
      <p:ext uri="{C676402C-5697-4E1C-873F-D02D1690AC5C}">
        <p15:threadingInfo xmlns:p15="http://schemas.microsoft.com/office/powerpoint/2012/main" timeZoneBias="-540"/>
      </p:ext>
    </p:extLst>
  </p:cm>
  <p:cm authorId="1" dt="2026-02-06T13:32:51.511" idx="7">
    <p:pos x="282" y="418"/>
    <p:text>丁寧になればなるほどいい</p:text>
    <p:extLst>
      <p:ext uri="{C676402C-5697-4E1C-873F-D02D1690AC5C}">
        <p15:threadingInfo xmlns:p15="http://schemas.microsoft.com/office/powerpoint/2012/main" timeZoneBias="-540">
          <p15:parentCm authorId="1" idx="6"/>
        </p15:threadingInfo>
      </p:ext>
    </p:extLst>
  </p:cm>
  <p:cm authorId="1" dt="2026-02-06T13:33:22.418" idx="8">
    <p:pos x="418" y="418"/>
    <p:text>横軸、縦軸を大きくする</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AC807-B305-76C8-6677-2DDA4DA6DA92}"/>
              </a:ext>
            </a:extLst>
          </p:cNvPr>
          <p:cNvSpPr>
            <a:spLocks noGrp="1"/>
          </p:cNvSpPr>
          <p:nvPr>
            <p:ph type="ctrTitle"/>
          </p:nvPr>
        </p:nvSpPr>
        <p:spPr>
          <a:xfrm>
            <a:off x="161366" y="2404534"/>
            <a:ext cx="9950822" cy="1646302"/>
          </a:xfrm>
        </p:spPr>
        <p:txBody>
          <a:bodyPr/>
          <a:lstStyle/>
          <a:p>
            <a:r>
              <a:rPr kumimoji="1" lang="ja-JP" altLang="en-US" dirty="0">
                <a:solidFill>
                  <a:schemeClr val="tx1"/>
                </a:solidFill>
              </a:rPr>
              <a:t>強レーザー場中の</a:t>
            </a:r>
            <a:br>
              <a:rPr kumimoji="1" lang="en-US" altLang="ja-JP" dirty="0">
                <a:solidFill>
                  <a:schemeClr val="tx1"/>
                </a:solidFill>
              </a:rPr>
            </a:br>
            <a:r>
              <a:rPr kumimoji="1" lang="ja-JP" altLang="en-US" dirty="0">
                <a:solidFill>
                  <a:schemeClr val="tx1"/>
                </a:solidFill>
              </a:rPr>
              <a:t>キセノン原子における</a:t>
            </a:r>
            <a:br>
              <a:rPr kumimoji="1" lang="en-US" altLang="ja-JP" dirty="0">
                <a:solidFill>
                  <a:schemeClr val="tx1"/>
                </a:solidFill>
              </a:rPr>
            </a:br>
            <a:r>
              <a:rPr kumimoji="1" lang="ja-JP" altLang="en-US" dirty="0">
                <a:solidFill>
                  <a:schemeClr val="tx1"/>
                </a:solidFill>
              </a:rPr>
              <a:t>スピン偏極ダイナミクス</a:t>
            </a:r>
          </a:p>
        </p:txBody>
      </p:sp>
      <p:sp>
        <p:nvSpPr>
          <p:cNvPr id="3" name="字幕 2">
            <a:extLst>
              <a:ext uri="{FF2B5EF4-FFF2-40B4-BE49-F238E27FC236}">
                <a16:creationId xmlns:a16="http://schemas.microsoft.com/office/drawing/2014/main" id="{60E1DA80-9957-D17C-51A3-04B7D08373A8}"/>
              </a:ext>
            </a:extLst>
          </p:cNvPr>
          <p:cNvSpPr>
            <a:spLocks noGrp="1"/>
          </p:cNvSpPr>
          <p:nvPr>
            <p:ph type="subTitle" idx="1"/>
          </p:nvPr>
        </p:nvSpPr>
        <p:spPr/>
        <p:txBody>
          <a:bodyPr>
            <a:normAutofit/>
          </a:bodyPr>
          <a:lstStyle/>
          <a:p>
            <a:r>
              <a:rPr lang="ja-JP" altLang="en-US" sz="2400" dirty="0">
                <a:solidFill>
                  <a:schemeClr val="tx1"/>
                </a:solidFill>
              </a:rPr>
              <a:t>物理工学プログラム　森下研究室　</a:t>
            </a:r>
            <a:r>
              <a:rPr lang="en-US" altLang="ja-JP" sz="2400" dirty="0">
                <a:solidFill>
                  <a:schemeClr val="tx1"/>
                </a:solidFill>
              </a:rPr>
              <a:t>1910359 </a:t>
            </a:r>
            <a:r>
              <a:rPr lang="ja-JP" altLang="en-US" sz="2400" dirty="0">
                <a:solidFill>
                  <a:schemeClr val="tx1"/>
                </a:solidFill>
              </a:rPr>
              <a:t>清野玲貴</a:t>
            </a:r>
            <a:endParaRPr kumimoji="1" lang="ja-JP" altLang="en-US" sz="2400" dirty="0">
              <a:solidFill>
                <a:schemeClr val="tx1"/>
              </a:solidFill>
            </a:endParaRPr>
          </a:p>
        </p:txBody>
      </p:sp>
    </p:spTree>
    <p:extLst>
      <p:ext uri="{BB962C8B-B14F-4D97-AF65-F5344CB8AC3E}">
        <p14:creationId xmlns:p14="http://schemas.microsoft.com/office/powerpoint/2010/main" val="413190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A809E-E933-F2C5-A3FA-2945746F43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1111A9-E293-115A-6818-95D5BA846CD9}"/>
              </a:ext>
            </a:extLst>
          </p:cNvPr>
          <p:cNvSpPr>
            <a:spLocks noGrp="1"/>
          </p:cNvSpPr>
          <p:nvPr>
            <p:ph type="title"/>
          </p:nvPr>
        </p:nvSpPr>
        <p:spPr>
          <a:xfrm>
            <a:off x="677334" y="609600"/>
            <a:ext cx="8596668" cy="842682"/>
          </a:xfrm>
        </p:spPr>
        <p:txBody>
          <a:bodyPr/>
          <a:lstStyle/>
          <a:p>
            <a:r>
              <a:rPr kumimoji="1" lang="ja-JP" altLang="en-US" dirty="0">
                <a:solidFill>
                  <a:schemeClr val="tx1"/>
                </a:solidFill>
              </a:rPr>
              <a:t>摂動論による</a:t>
            </a:r>
            <a:r>
              <a:rPr kumimoji="1" lang="en-US" altLang="ja-JP" dirty="0">
                <a:solidFill>
                  <a:schemeClr val="tx1"/>
                </a:solidFill>
              </a:rPr>
              <a:t>1</a:t>
            </a:r>
            <a:r>
              <a:rPr kumimoji="1" lang="ja-JP" altLang="en-US" dirty="0">
                <a:solidFill>
                  <a:schemeClr val="tx1"/>
                </a:solidFill>
              </a:rPr>
              <a:t>光子過程の解析</a:t>
            </a:r>
          </a:p>
        </p:txBody>
      </p:sp>
      <p:sp>
        <p:nvSpPr>
          <p:cNvPr id="3" name="コンテンツ プレースホルダー 2">
            <a:extLst>
              <a:ext uri="{FF2B5EF4-FFF2-40B4-BE49-F238E27FC236}">
                <a16:creationId xmlns:a16="http://schemas.microsoft.com/office/drawing/2014/main" id="{BB842FFC-FF12-C002-A854-996F7D0AF4BE}"/>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p:sp>
        <p:nvSpPr>
          <p:cNvPr id="4" name="テキスト ボックス 3">
            <a:extLst>
              <a:ext uri="{FF2B5EF4-FFF2-40B4-BE49-F238E27FC236}">
                <a16:creationId xmlns:a16="http://schemas.microsoft.com/office/drawing/2014/main" id="{FFE9338A-72F1-CEE5-7CE4-B35FA9D7D34C}"/>
              </a:ext>
            </a:extLst>
          </p:cNvPr>
          <p:cNvSpPr txBox="1"/>
          <p:nvPr/>
        </p:nvSpPr>
        <p:spPr>
          <a:xfrm>
            <a:off x="966583" y="1616025"/>
            <a:ext cx="9242611" cy="4770537"/>
          </a:xfrm>
          <a:prstGeom prst="rect">
            <a:avLst/>
          </a:prstGeom>
          <a:noFill/>
        </p:spPr>
        <p:txBody>
          <a:bodyPr wrap="square" rtlCol="0">
            <a:spAutoFit/>
          </a:bodyPr>
          <a:lstStyle/>
          <a:p>
            <a:r>
              <a:rPr lang="ja-JP" altLang="en-US" sz="4000" dirty="0"/>
              <a:t>位相のずれは電子が連続状態になった後</a:t>
            </a:r>
            <a:r>
              <a:rPr lang="en-US" altLang="ja-JP" sz="4000" dirty="0"/>
              <a:t>,</a:t>
            </a:r>
          </a:p>
          <a:p>
            <a:r>
              <a:rPr lang="ja-JP" altLang="en-US" sz="4000" dirty="0"/>
              <a:t>クーロンポテンシャルと</a:t>
            </a:r>
            <a:r>
              <a:rPr lang="en-US" altLang="ja-JP" sz="4000" dirty="0"/>
              <a:t>SOI</a:t>
            </a:r>
            <a:r>
              <a:rPr lang="ja-JP" altLang="en-US" sz="4000" dirty="0"/>
              <a:t>による散乱で生じる</a:t>
            </a:r>
            <a:endParaRPr lang="en-US" altLang="ja-JP" sz="4000" dirty="0"/>
          </a:p>
          <a:p>
            <a:endParaRPr lang="en-US" altLang="ja-JP" sz="4000" dirty="0"/>
          </a:p>
          <a:p>
            <a:r>
              <a:rPr lang="ja-JP" altLang="en-US" sz="4000" dirty="0"/>
              <a:t>確認のため</a:t>
            </a:r>
            <a:r>
              <a:rPr lang="en-US" altLang="ja-JP" sz="4000" dirty="0"/>
              <a:t>,</a:t>
            </a:r>
            <a:r>
              <a:rPr lang="ja-JP" altLang="en-US" sz="4000" dirty="0"/>
              <a:t>終状態に対しての散乱問題として数値計算を行った</a:t>
            </a:r>
            <a:endParaRPr lang="en-US" altLang="ja-JP" sz="4000" dirty="0"/>
          </a:p>
          <a:p>
            <a:endParaRPr kumimoji="1" lang="en-US" altLang="ja-JP" sz="2400" dirty="0"/>
          </a:p>
        </p:txBody>
      </p:sp>
    </p:spTree>
    <p:extLst>
      <p:ext uri="{BB962C8B-B14F-4D97-AF65-F5344CB8AC3E}">
        <p14:creationId xmlns:p14="http://schemas.microsoft.com/office/powerpoint/2010/main" val="106666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4799-F610-45A4-F124-6997D1D39C6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E07D5BE-6969-AC09-BAA1-BA8CB66A9431}"/>
              </a:ext>
            </a:extLst>
          </p:cNvPr>
          <p:cNvSpPr>
            <a:spLocks noGrp="1"/>
          </p:cNvSpPr>
          <p:nvPr>
            <p:ph type="title"/>
          </p:nvPr>
        </p:nvSpPr>
        <p:spPr>
          <a:xfrm>
            <a:off x="219635" y="39626"/>
            <a:ext cx="10515600" cy="931830"/>
          </a:xfrm>
        </p:spPr>
        <p:txBody>
          <a:bodyPr>
            <a:normAutofit/>
          </a:bodyPr>
          <a:lstStyle/>
          <a:p>
            <a:r>
              <a:rPr kumimoji="1" lang="en-US" altLang="ja-JP" sz="2700" dirty="0"/>
              <a:t>  </a:t>
            </a:r>
            <a:endParaRPr kumimoji="1" lang="ja-JP" altLang="en-US" sz="2700" dirty="0"/>
          </a:p>
        </p:txBody>
      </p:sp>
      <p:sp>
        <p:nvSpPr>
          <p:cNvPr id="3" name="コンテンツ プレースホルダー 2">
            <a:extLst>
              <a:ext uri="{FF2B5EF4-FFF2-40B4-BE49-F238E27FC236}">
                <a16:creationId xmlns:a16="http://schemas.microsoft.com/office/drawing/2014/main" id="{1E249488-0FFA-949B-27BB-30D9161AD4D4}"/>
              </a:ext>
            </a:extLst>
          </p:cNvPr>
          <p:cNvSpPr>
            <a:spLocks noGrp="1"/>
          </p:cNvSpPr>
          <p:nvPr>
            <p:ph idx="1"/>
          </p:nvPr>
        </p:nvSpPr>
        <p:spPr>
          <a:xfrm>
            <a:off x="300318" y="796394"/>
            <a:ext cx="10515600" cy="4693396"/>
          </a:xfrm>
        </p:spPr>
        <p:txBody>
          <a:bodyPr>
            <a:normAutofit/>
          </a:bodyPr>
          <a:lstStyle/>
          <a:p>
            <a:pPr marL="0" indent="0">
              <a:buNone/>
            </a:pPr>
            <a:r>
              <a:rPr lang="en-US" altLang="ja-JP" sz="1800" dirty="0"/>
              <a:t> </a:t>
            </a:r>
          </a:p>
        </p:txBody>
      </p:sp>
      <p:pic>
        <p:nvPicPr>
          <p:cNvPr id="5" name="図 4">
            <a:extLst>
              <a:ext uri="{FF2B5EF4-FFF2-40B4-BE49-F238E27FC236}">
                <a16:creationId xmlns:a16="http://schemas.microsoft.com/office/drawing/2014/main" id="{199CA925-1ED5-3821-06A1-96F88AE7C7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2948" y="718949"/>
            <a:ext cx="5373052" cy="6139051"/>
          </a:xfrm>
          <a:prstGeom prst="rect">
            <a:avLst/>
          </a:prstGeom>
        </p:spPr>
      </p:pic>
      <p:pic>
        <p:nvPicPr>
          <p:cNvPr id="6" name="図 5">
            <a:extLst>
              <a:ext uri="{FF2B5EF4-FFF2-40B4-BE49-F238E27FC236}">
                <a16:creationId xmlns:a16="http://schemas.microsoft.com/office/drawing/2014/main" id="{FCEFA30A-0043-AD4C-A54B-E8C6E7F88B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2459" y="485192"/>
            <a:ext cx="5257996" cy="6372808"/>
          </a:xfrm>
          <a:prstGeom prst="rect">
            <a:avLst/>
          </a:prstGeom>
        </p:spPr>
      </p:pic>
      <p:sp>
        <p:nvSpPr>
          <p:cNvPr id="4" name="タイトル 1">
            <a:extLst>
              <a:ext uri="{FF2B5EF4-FFF2-40B4-BE49-F238E27FC236}">
                <a16:creationId xmlns:a16="http://schemas.microsoft.com/office/drawing/2014/main" id="{655FAE1D-D0FB-1585-4736-C0644017B74D}"/>
              </a:ext>
            </a:extLst>
          </p:cNvPr>
          <p:cNvSpPr txBox="1">
            <a:spLocks/>
          </p:cNvSpPr>
          <p:nvPr/>
        </p:nvSpPr>
        <p:spPr>
          <a:xfrm>
            <a:off x="300318" y="206188"/>
            <a:ext cx="8596668" cy="84268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摂動論による</a:t>
            </a:r>
            <a:r>
              <a:rPr lang="en-US" altLang="ja-JP" dirty="0">
                <a:solidFill>
                  <a:schemeClr val="tx1"/>
                </a:solidFill>
              </a:rPr>
              <a:t>1</a:t>
            </a:r>
            <a:r>
              <a:rPr lang="ja-JP" altLang="en-US" dirty="0">
                <a:solidFill>
                  <a:schemeClr val="tx1"/>
                </a:solidFill>
              </a:rPr>
              <a:t>光子過程の解析</a:t>
            </a:r>
          </a:p>
        </p:txBody>
      </p:sp>
    </p:spTree>
    <p:extLst>
      <p:ext uri="{BB962C8B-B14F-4D97-AF65-F5344CB8AC3E}">
        <p14:creationId xmlns:p14="http://schemas.microsoft.com/office/powerpoint/2010/main" val="281361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F4D9D-501F-AD20-3E1F-05DFE9885F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1ECC22-17E4-D8DC-2931-38EBB99846F2}"/>
              </a:ext>
            </a:extLst>
          </p:cNvPr>
          <p:cNvSpPr>
            <a:spLocks noGrp="1"/>
          </p:cNvSpPr>
          <p:nvPr>
            <p:ph type="title"/>
          </p:nvPr>
        </p:nvSpPr>
        <p:spPr>
          <a:xfrm>
            <a:off x="219635" y="39626"/>
            <a:ext cx="10515600" cy="931830"/>
          </a:xfrm>
        </p:spPr>
        <p:txBody>
          <a:bodyPr>
            <a:normAutofit/>
          </a:bodyPr>
          <a:lstStyle/>
          <a:p>
            <a:r>
              <a:rPr kumimoji="1" lang="en-US" altLang="ja-JP" sz="2700" dirty="0"/>
              <a:t>  </a:t>
            </a:r>
            <a:endParaRPr kumimoji="1" lang="ja-JP" altLang="en-US" sz="2700" dirty="0"/>
          </a:p>
        </p:txBody>
      </p:sp>
      <p:sp>
        <p:nvSpPr>
          <p:cNvPr id="3" name="コンテンツ プレースホルダー 2">
            <a:extLst>
              <a:ext uri="{FF2B5EF4-FFF2-40B4-BE49-F238E27FC236}">
                <a16:creationId xmlns:a16="http://schemas.microsoft.com/office/drawing/2014/main" id="{DF95DD26-803B-F604-E3A3-B44460307BC1}"/>
              </a:ext>
            </a:extLst>
          </p:cNvPr>
          <p:cNvSpPr>
            <a:spLocks noGrp="1"/>
          </p:cNvSpPr>
          <p:nvPr>
            <p:ph idx="1"/>
          </p:nvPr>
        </p:nvSpPr>
        <p:spPr>
          <a:xfrm>
            <a:off x="300318" y="796394"/>
            <a:ext cx="10515600" cy="4693396"/>
          </a:xfrm>
        </p:spPr>
        <p:txBody>
          <a:bodyPr>
            <a:normAutofit/>
          </a:bodyPr>
          <a:lstStyle/>
          <a:p>
            <a:pPr marL="0" indent="0">
              <a:buNone/>
            </a:pPr>
            <a:r>
              <a:rPr lang="en-US" altLang="ja-JP" sz="1800" dirty="0"/>
              <a:t> </a:t>
            </a:r>
          </a:p>
        </p:txBody>
      </p:sp>
      <p:pic>
        <p:nvPicPr>
          <p:cNvPr id="5" name="図 4">
            <a:extLst>
              <a:ext uri="{FF2B5EF4-FFF2-40B4-BE49-F238E27FC236}">
                <a16:creationId xmlns:a16="http://schemas.microsoft.com/office/drawing/2014/main" id="{4D2FC48F-DF8B-6757-1119-A6874FF346FF}"/>
              </a:ext>
            </a:extLst>
          </p:cNvPr>
          <p:cNvPicPr>
            <a:picLocks noChangeAspect="1"/>
          </p:cNvPicPr>
          <p:nvPr/>
        </p:nvPicPr>
        <p:blipFill>
          <a:blip r:embed="rId2"/>
          <a:srcRect/>
          <a:stretch/>
        </p:blipFill>
        <p:spPr>
          <a:xfrm>
            <a:off x="441659" y="796394"/>
            <a:ext cx="4866623" cy="6083280"/>
          </a:xfrm>
          <a:prstGeom prst="rect">
            <a:avLst/>
          </a:prstGeom>
        </p:spPr>
      </p:pic>
      <p:pic>
        <p:nvPicPr>
          <p:cNvPr id="6" name="図 5">
            <a:extLst>
              <a:ext uri="{FF2B5EF4-FFF2-40B4-BE49-F238E27FC236}">
                <a16:creationId xmlns:a16="http://schemas.microsoft.com/office/drawing/2014/main" id="{5F0399E0-3F7C-B30F-79EA-03CFC3E35CD0}"/>
              </a:ext>
            </a:extLst>
          </p:cNvPr>
          <p:cNvPicPr>
            <a:picLocks noChangeAspect="1"/>
          </p:cNvPicPr>
          <p:nvPr/>
        </p:nvPicPr>
        <p:blipFill>
          <a:blip r:embed="rId3"/>
          <a:srcRect/>
          <a:stretch/>
        </p:blipFill>
        <p:spPr>
          <a:xfrm>
            <a:off x="5308281" y="1155948"/>
            <a:ext cx="6883719" cy="5707991"/>
          </a:xfrm>
          <a:prstGeom prst="rect">
            <a:avLst/>
          </a:prstGeom>
        </p:spPr>
      </p:pic>
      <p:sp>
        <p:nvSpPr>
          <p:cNvPr id="4" name="テキスト ボックス 3">
            <a:extLst>
              <a:ext uri="{FF2B5EF4-FFF2-40B4-BE49-F238E27FC236}">
                <a16:creationId xmlns:a16="http://schemas.microsoft.com/office/drawing/2014/main" id="{DB5D7E2E-C4A2-4056-A572-F98F1AFAC827}"/>
              </a:ext>
            </a:extLst>
          </p:cNvPr>
          <p:cNvSpPr txBox="1"/>
          <p:nvPr/>
        </p:nvSpPr>
        <p:spPr>
          <a:xfrm>
            <a:off x="493059" y="224118"/>
            <a:ext cx="8498541" cy="646331"/>
          </a:xfrm>
          <a:prstGeom prst="rect">
            <a:avLst/>
          </a:prstGeom>
          <a:noFill/>
        </p:spPr>
        <p:txBody>
          <a:bodyPr wrap="square" rtlCol="0">
            <a:spAutoFit/>
          </a:bodyPr>
          <a:lstStyle/>
          <a:p>
            <a:r>
              <a:rPr kumimoji="1" lang="en-US" altLang="ja-JP" sz="3600" dirty="0"/>
              <a:t>TDSE</a:t>
            </a:r>
            <a:r>
              <a:rPr kumimoji="1" lang="ja-JP" altLang="en-US" sz="3600" dirty="0"/>
              <a:t>計算結果</a:t>
            </a:r>
            <a:r>
              <a:rPr kumimoji="1" lang="en-US" altLang="ja-JP" sz="3600" dirty="0"/>
              <a:t>(</a:t>
            </a:r>
            <a:r>
              <a:rPr kumimoji="1" lang="ja-JP" altLang="en-US" sz="3600" dirty="0"/>
              <a:t>トンネルイオン化過程</a:t>
            </a:r>
            <a:r>
              <a:rPr kumimoji="1" lang="en-US" altLang="ja-JP" sz="3600" dirty="0"/>
              <a:t>)</a:t>
            </a:r>
            <a:endParaRPr kumimoji="1" lang="ja-JP" altLang="en-US" sz="3600" dirty="0"/>
          </a:p>
        </p:txBody>
      </p:sp>
    </p:spTree>
    <p:extLst>
      <p:ext uri="{BB962C8B-B14F-4D97-AF65-F5344CB8AC3E}">
        <p14:creationId xmlns:p14="http://schemas.microsoft.com/office/powerpoint/2010/main" val="32646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7E2F7-45B0-B5AE-4BFF-D3B3EC7EF1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3D5BED-B537-7B14-DE95-B5D031A98FBD}"/>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7793109B-F95B-7224-391E-82C33A88C120}"/>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p:pic>
        <p:nvPicPr>
          <p:cNvPr id="6" name="図 5">
            <a:extLst>
              <a:ext uri="{FF2B5EF4-FFF2-40B4-BE49-F238E27FC236}">
                <a16:creationId xmlns:a16="http://schemas.microsoft.com/office/drawing/2014/main" id="{227A2CE9-2419-D771-1647-945E464FF6FC}"/>
              </a:ext>
            </a:extLst>
          </p:cNvPr>
          <p:cNvPicPr>
            <a:picLocks noChangeAspect="1"/>
          </p:cNvPicPr>
          <p:nvPr/>
        </p:nvPicPr>
        <p:blipFill>
          <a:blip r:embed="rId2"/>
          <a:stretch>
            <a:fillRect/>
          </a:stretch>
        </p:blipFill>
        <p:spPr>
          <a:xfrm>
            <a:off x="107801" y="2258232"/>
            <a:ext cx="11494704" cy="1189162"/>
          </a:xfrm>
          <a:prstGeom prst="rect">
            <a:avLst/>
          </a:prstGeom>
        </p:spPr>
      </p:pic>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83EDA7B8-EC74-2F7E-F6EB-CC10CB641B0C}"/>
                  </a:ext>
                </a:extLst>
              </p:cNvPr>
              <p:cNvSpPr txBox="1"/>
              <p:nvPr/>
            </p:nvSpPr>
            <p:spPr>
              <a:xfrm>
                <a:off x="493057" y="1572094"/>
                <a:ext cx="9602665" cy="499047"/>
              </a:xfrm>
              <a:prstGeom prst="rect">
                <a:avLst/>
              </a:prstGeom>
              <a:noFill/>
            </p:spPr>
            <p:txBody>
              <a:bodyPr wrap="square" rtlCol="0">
                <a:spAutoFit/>
              </a:bodyPr>
              <a:lstStyle/>
              <a:p>
                <a:r>
                  <a:rPr kumimoji="1" lang="ja-JP" altLang="en-US" sz="2400" dirty="0"/>
                  <a:t>放物座標におけるハミルトニアン 円筒対称</a:t>
                </a:r>
                <a14:m>
                  <m:oMath xmlns:m="http://schemas.openxmlformats.org/officeDocument/2006/math">
                    <m:r>
                      <a:rPr kumimoji="1" lang="ja-JP" altLang="en-US" sz="2400" b="0" i="1" dirty="0" smtClean="0">
                        <a:latin typeface="Cambria Math" panose="02040503050406030204" pitchFamily="18" charset="0"/>
                      </a:rPr>
                      <m:t>性</m:t>
                    </m:r>
                    <m:r>
                      <a:rPr kumimoji="1" lang="ja-JP" altLang="en-US" sz="2400" i="1" dirty="0">
                        <a:latin typeface="Cambria Math" panose="02040503050406030204" pitchFamily="18" charset="0"/>
                      </a:rPr>
                      <m:t>から</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𝑗</m:t>
                        </m:r>
                      </m:sub>
                    </m:sSub>
                    <m:r>
                      <a:rPr kumimoji="1" lang="ja-JP" altLang="en-US" sz="2400" i="1">
                        <a:latin typeface="Cambria Math" panose="02040503050406030204" pitchFamily="18" charset="0"/>
                      </a:rPr>
                      <m:t>を</m:t>
                    </m:r>
                  </m:oMath>
                </a14:m>
                <a:r>
                  <a:rPr kumimoji="1" lang="ja-JP" altLang="en-US" sz="2400" dirty="0"/>
                  <a:t>指定できる</a:t>
                </a:r>
              </a:p>
            </p:txBody>
          </p:sp>
        </mc:Choice>
        <mc:Fallback>
          <p:sp>
            <p:nvSpPr>
              <p:cNvPr id="7" name="テキスト ボックス 6">
                <a:extLst>
                  <a:ext uri="{FF2B5EF4-FFF2-40B4-BE49-F238E27FC236}">
                    <a16:creationId xmlns:a16="http://schemas.microsoft.com/office/drawing/2014/main" id="{83EDA7B8-EC74-2F7E-F6EB-CC10CB641B0C}"/>
                  </a:ext>
                </a:extLst>
              </p:cNvPr>
              <p:cNvSpPr txBox="1">
                <a:spLocks noRot="1" noChangeAspect="1" noMove="1" noResize="1" noEditPoints="1" noAdjustHandles="1" noChangeArrowheads="1" noChangeShapeType="1" noTextEdit="1"/>
              </p:cNvSpPr>
              <p:nvPr/>
            </p:nvSpPr>
            <p:spPr>
              <a:xfrm>
                <a:off x="493057" y="1572094"/>
                <a:ext cx="9602665" cy="499047"/>
              </a:xfrm>
              <a:prstGeom prst="rect">
                <a:avLst/>
              </a:prstGeom>
              <a:blipFill>
                <a:blip r:embed="rId3"/>
                <a:stretch>
                  <a:fillRect l="-1016" t="-1220" b="-28049"/>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27FC519-7F09-BDA3-9995-0B70401486F8}"/>
              </a:ext>
            </a:extLst>
          </p:cNvPr>
          <p:cNvPicPr>
            <a:picLocks noChangeAspect="1"/>
          </p:cNvPicPr>
          <p:nvPr/>
        </p:nvPicPr>
        <p:blipFill>
          <a:blip r:embed="rId4"/>
          <a:stretch>
            <a:fillRect/>
          </a:stretch>
        </p:blipFill>
        <p:spPr>
          <a:xfrm>
            <a:off x="493057" y="4571208"/>
            <a:ext cx="10724192" cy="1879319"/>
          </a:xfrm>
          <a:prstGeom prst="rect">
            <a:avLst/>
          </a:prstGeom>
        </p:spPr>
      </p:pic>
      <p:sp>
        <p:nvSpPr>
          <p:cNvPr id="10" name="テキスト ボックス 9">
            <a:extLst>
              <a:ext uri="{FF2B5EF4-FFF2-40B4-BE49-F238E27FC236}">
                <a16:creationId xmlns:a16="http://schemas.microsoft.com/office/drawing/2014/main" id="{561F3BEC-2521-89B5-4A07-7B8A98FB1552}"/>
              </a:ext>
            </a:extLst>
          </p:cNvPr>
          <p:cNvSpPr txBox="1"/>
          <p:nvPr/>
        </p:nvSpPr>
        <p:spPr>
          <a:xfrm>
            <a:off x="950167" y="3844084"/>
            <a:ext cx="5782235" cy="461665"/>
          </a:xfrm>
          <a:prstGeom prst="rect">
            <a:avLst/>
          </a:prstGeom>
          <a:noFill/>
        </p:spPr>
        <p:txBody>
          <a:bodyPr wrap="square" rtlCol="0">
            <a:spAutoFit/>
          </a:bodyPr>
          <a:lstStyle/>
          <a:p>
            <a:r>
              <a:rPr kumimoji="1" lang="ja-JP" altLang="en-US" sz="2400" dirty="0"/>
              <a:t>断熱展開した波動関数</a:t>
            </a:r>
          </a:p>
        </p:txBody>
      </p:sp>
    </p:spTree>
    <p:extLst>
      <p:ext uri="{BB962C8B-B14F-4D97-AF65-F5344CB8AC3E}">
        <p14:creationId xmlns:p14="http://schemas.microsoft.com/office/powerpoint/2010/main" val="11110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5F7B-551F-5D02-AD53-FC16D8F049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B2407B-6D41-7770-C3D8-B69929C10203}"/>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B67AB8A-4B21-6C76-29E0-F16B13BC3991}"/>
                  </a:ext>
                </a:extLst>
              </p:cNvPr>
              <p:cNvSpPr>
                <a:spLocks noGrp="1"/>
              </p:cNvSpPr>
              <p:nvPr>
                <p:ph idx="1"/>
              </p:nvPr>
            </p:nvSpPr>
            <p:spPr>
              <a:xfrm>
                <a:off x="535871" y="1323601"/>
                <a:ext cx="10719318" cy="4351338"/>
              </a:xfrm>
            </p:spPr>
            <p:txBody>
              <a:bodyPr>
                <a:normAutofit/>
              </a:bodyPr>
              <a:lstStyle/>
              <a:p>
                <a:pPr marL="0" indent="0">
                  <a:buNone/>
                </a:pPr>
                <a:r>
                  <a:rPr kumimoji="1" lang="ja-JP" altLang="en-US" sz="2000" dirty="0">
                    <a:solidFill>
                      <a:schemeClr val="tx1"/>
                    </a:solidFill>
                  </a:rPr>
                  <a:t>各チャネルの断熱固有関数</a:t>
                </a:r>
                <a14:m>
                  <m:oMath xmlns:m="http://schemas.openxmlformats.org/officeDocument/2006/math">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Φ</m:t>
                        </m:r>
                      </m:e>
                      <m:sub>
                        <m:r>
                          <a:rPr kumimoji="1" lang="en-US" altLang="ja-JP" sz="2000" b="0" i="1" smtClean="0">
                            <a:solidFill>
                              <a:schemeClr val="tx1"/>
                            </a:solidFill>
                            <a:latin typeface="Cambria Math" panose="02040503050406030204" pitchFamily="18" charset="0"/>
                          </a:rPr>
                          <m:t>𝜈</m:t>
                        </m:r>
                      </m:sub>
                    </m:sSub>
                  </m:oMath>
                </a14:m>
                <a:r>
                  <a:rPr kumimoji="1" lang="ja-JP" altLang="en-US" sz="2000" dirty="0">
                    <a:solidFill>
                      <a:schemeClr val="tx1"/>
                    </a:solidFill>
                  </a:rPr>
                  <a:t>は以下の断熱固有値方程式を満たす</a:t>
                </a:r>
                <a:endParaRPr kumimoji="1" lang="en-US" altLang="ja-JP"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solidFill>
                            <a:schemeClr val="tx1"/>
                          </a:solidFill>
                          <a:latin typeface="Cambria Math" panose="02040503050406030204" pitchFamily="18" charset="0"/>
                        </a:rPr>
                        <m:t>𝐵</m:t>
                      </m:r>
                      <m:d>
                        <m:dPr>
                          <m:ctrlPr>
                            <a:rPr kumimoji="1" lang="en-US" altLang="ja-JP" sz="2000" b="0" i="1" smtClean="0">
                              <a:solidFill>
                                <a:schemeClr val="tx1"/>
                              </a:solidFill>
                              <a:latin typeface="Cambria Math" panose="02040503050406030204" pitchFamily="18" charset="0"/>
                            </a:rPr>
                          </m:ctrlPr>
                        </m:dPr>
                        <m:e>
                          <m:r>
                            <a:rPr kumimoji="1" lang="en-US" altLang="ja-JP" sz="2000" b="0" i="1" smtClean="0">
                              <a:solidFill>
                                <a:schemeClr val="tx1"/>
                              </a:solidFill>
                              <a:latin typeface="Cambria Math" panose="02040503050406030204" pitchFamily="18" charset="0"/>
                            </a:rPr>
                            <m:t>𝜂</m:t>
                          </m:r>
                        </m:e>
                      </m:d>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Φ</m:t>
                          </m:r>
                        </m:e>
                        <m:sub>
                          <m:r>
                            <a:rPr kumimoji="1" lang="en-US" altLang="ja-JP" sz="2000" b="0" i="1" smtClean="0">
                              <a:solidFill>
                                <a:schemeClr val="tx1"/>
                              </a:solidFill>
                              <a:latin typeface="Cambria Math" panose="02040503050406030204" pitchFamily="18" charset="0"/>
                            </a:rPr>
                            <m:t>𝜈</m:t>
                          </m:r>
                        </m:sub>
                      </m:sSub>
                      <m:d>
                        <m:dPr>
                          <m:ctrlPr>
                            <a:rPr kumimoji="1" lang="en-US" altLang="ja-JP" sz="2000" b="0" i="1" smtClean="0">
                              <a:solidFill>
                                <a:schemeClr val="tx1"/>
                              </a:solidFill>
                              <a:latin typeface="Cambria Math" panose="02040503050406030204" pitchFamily="18" charset="0"/>
                            </a:rPr>
                          </m:ctrlPr>
                        </m:dPr>
                        <m:e>
                          <m:r>
                            <a:rPr kumimoji="1" lang="en-US" altLang="ja-JP" sz="2000" b="0" i="1" smtClean="0">
                              <a:solidFill>
                                <a:schemeClr val="tx1"/>
                              </a:solidFill>
                              <a:latin typeface="Cambria Math" panose="02040503050406030204" pitchFamily="18" charset="0"/>
                            </a:rPr>
                            <m:t>𝜂</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𝜉</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𝜙</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𝜎</m:t>
                          </m:r>
                        </m:e>
                      </m:d>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𝛽</m:t>
                      </m:r>
                      <m:d>
                        <m:dPr>
                          <m:ctrlPr>
                            <a:rPr kumimoji="1" lang="en-US" altLang="ja-JP" sz="2000" b="0" i="1" smtClean="0">
                              <a:solidFill>
                                <a:schemeClr val="tx1"/>
                              </a:solidFill>
                              <a:latin typeface="Cambria Math" panose="02040503050406030204" pitchFamily="18" charset="0"/>
                            </a:rPr>
                          </m:ctrlPr>
                        </m:dPr>
                        <m:e>
                          <m:r>
                            <a:rPr kumimoji="1" lang="en-US" altLang="ja-JP" sz="2000" b="0" i="1" smtClean="0">
                              <a:solidFill>
                                <a:schemeClr val="tx1"/>
                              </a:solidFill>
                              <a:latin typeface="Cambria Math" panose="02040503050406030204" pitchFamily="18" charset="0"/>
                            </a:rPr>
                            <m:t>𝜂</m:t>
                          </m:r>
                        </m:e>
                      </m:d>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Φ</m:t>
                          </m:r>
                        </m:e>
                        <m:sub>
                          <m:r>
                            <a:rPr kumimoji="1" lang="en-US" altLang="ja-JP" sz="2000" b="0" i="1" smtClean="0">
                              <a:solidFill>
                                <a:schemeClr val="tx1"/>
                              </a:solidFill>
                              <a:latin typeface="Cambria Math" panose="02040503050406030204" pitchFamily="18" charset="0"/>
                            </a:rPr>
                            <m:t>𝜈</m:t>
                          </m:r>
                        </m:sub>
                      </m:sSub>
                    </m:oMath>
                  </m:oMathPara>
                </a14:m>
                <a:endParaRPr kumimoji="1" lang="en-US" altLang="ja-JP" sz="2000"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1B67AB8A-4B21-6C76-29E0-F16B13BC3991}"/>
                  </a:ext>
                </a:extLst>
              </p:cNvPr>
              <p:cNvSpPr>
                <a:spLocks noGrp="1" noRot="1" noChangeAspect="1" noMove="1" noResize="1" noEditPoints="1" noAdjustHandles="1" noChangeArrowheads="1" noChangeShapeType="1" noTextEdit="1"/>
              </p:cNvSpPr>
              <p:nvPr>
                <p:ph idx="1"/>
              </p:nvPr>
            </p:nvSpPr>
            <p:spPr>
              <a:xfrm>
                <a:off x="535871" y="1323601"/>
                <a:ext cx="10719318" cy="4351338"/>
              </a:xfrm>
              <a:blipFill>
                <a:blip r:embed="rId2"/>
                <a:stretch>
                  <a:fillRect l="-626" t="-560"/>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860E332D-E87F-791D-37EF-4324037B17C4}"/>
              </a:ext>
            </a:extLst>
          </p:cNvPr>
          <p:cNvPicPr>
            <a:picLocks noChangeAspect="1"/>
          </p:cNvPicPr>
          <p:nvPr/>
        </p:nvPicPr>
        <p:blipFill>
          <a:blip r:embed="rId3"/>
          <a:stretch>
            <a:fillRect/>
          </a:stretch>
        </p:blipFill>
        <p:spPr>
          <a:xfrm>
            <a:off x="429177" y="1968760"/>
            <a:ext cx="10316247" cy="4645530"/>
          </a:xfrm>
          <a:prstGeom prst="rect">
            <a:avLst/>
          </a:prstGeom>
        </p:spPr>
      </p:pic>
    </p:spTree>
    <p:extLst>
      <p:ext uri="{BB962C8B-B14F-4D97-AF65-F5344CB8AC3E}">
        <p14:creationId xmlns:p14="http://schemas.microsoft.com/office/powerpoint/2010/main" val="71654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7D56-BD45-6609-4A5A-6A66C79D93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688F2C-6811-1607-B277-245ADDF96201}"/>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50CED6C-2BC9-782C-9A5E-DC370165EB13}"/>
                  </a:ext>
                </a:extLst>
              </p:cNvPr>
              <p:cNvSpPr>
                <a:spLocks noGrp="1"/>
              </p:cNvSpPr>
              <p:nvPr>
                <p:ph idx="1"/>
              </p:nvPr>
            </p:nvSpPr>
            <p:spPr>
              <a:xfrm>
                <a:off x="535871" y="1323601"/>
                <a:ext cx="10719318" cy="4351338"/>
              </a:xfrm>
            </p:spPr>
            <p:txBody>
              <a:bodyPr>
                <a:normAutofit/>
              </a:bodyPr>
              <a:lstStyle/>
              <a:p>
                <a:pPr marL="0" indent="0">
                  <a:buNone/>
                </a:pPr>
                <a:r>
                  <a:rPr kumimoji="1" lang="ja-JP" altLang="en-US" sz="2000" dirty="0">
                    <a:solidFill>
                      <a:schemeClr val="tx1"/>
                    </a:solidFill>
                  </a:rPr>
                  <a:t>各チャネルの断熱固有関数</a:t>
                </a:r>
                <a14:m>
                  <m:oMath xmlns:m="http://schemas.openxmlformats.org/officeDocument/2006/math">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Φ</m:t>
                        </m:r>
                      </m:e>
                      <m:sub>
                        <m:r>
                          <a:rPr kumimoji="1" lang="en-US" altLang="ja-JP" sz="2000" b="0" i="1" smtClean="0">
                            <a:solidFill>
                              <a:schemeClr val="tx1"/>
                            </a:solidFill>
                            <a:latin typeface="Cambria Math" panose="02040503050406030204" pitchFamily="18" charset="0"/>
                          </a:rPr>
                          <m:t>𝜈</m:t>
                        </m:r>
                      </m:sub>
                    </m:sSub>
                  </m:oMath>
                </a14:m>
                <a:r>
                  <a:rPr kumimoji="1" lang="ja-JP" altLang="en-US" sz="2000" dirty="0">
                    <a:solidFill>
                      <a:schemeClr val="tx1"/>
                    </a:solidFill>
                  </a:rPr>
                  <a:t>は以下の断熱固有値方程式を満たす</a:t>
                </a:r>
                <a:endParaRPr kumimoji="1" lang="en-US" altLang="ja-JP" sz="20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solidFill>
                            <a:schemeClr val="tx1"/>
                          </a:solidFill>
                          <a:latin typeface="Cambria Math" panose="02040503050406030204" pitchFamily="18" charset="0"/>
                        </a:rPr>
                        <m:t>𝐵</m:t>
                      </m:r>
                      <m:d>
                        <m:dPr>
                          <m:ctrlPr>
                            <a:rPr kumimoji="1" lang="en-US" altLang="ja-JP" sz="2000" b="0" i="1" smtClean="0">
                              <a:solidFill>
                                <a:schemeClr val="tx1"/>
                              </a:solidFill>
                              <a:latin typeface="Cambria Math" panose="02040503050406030204" pitchFamily="18" charset="0"/>
                            </a:rPr>
                          </m:ctrlPr>
                        </m:dPr>
                        <m:e>
                          <m:r>
                            <a:rPr kumimoji="1" lang="en-US" altLang="ja-JP" sz="2000" b="0" i="1" smtClean="0">
                              <a:solidFill>
                                <a:schemeClr val="tx1"/>
                              </a:solidFill>
                              <a:latin typeface="Cambria Math" panose="02040503050406030204" pitchFamily="18" charset="0"/>
                            </a:rPr>
                            <m:t>𝜂</m:t>
                          </m:r>
                        </m:e>
                      </m:d>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Φ</m:t>
                          </m:r>
                        </m:e>
                        <m:sub>
                          <m:r>
                            <a:rPr kumimoji="1" lang="en-US" altLang="ja-JP" sz="2000" b="0" i="1" smtClean="0">
                              <a:solidFill>
                                <a:schemeClr val="tx1"/>
                              </a:solidFill>
                              <a:latin typeface="Cambria Math" panose="02040503050406030204" pitchFamily="18" charset="0"/>
                            </a:rPr>
                            <m:t>𝜈</m:t>
                          </m:r>
                        </m:sub>
                      </m:sSub>
                      <m:d>
                        <m:dPr>
                          <m:ctrlPr>
                            <a:rPr kumimoji="1" lang="en-US" altLang="ja-JP" sz="2000" b="0" i="1" smtClean="0">
                              <a:solidFill>
                                <a:schemeClr val="tx1"/>
                              </a:solidFill>
                              <a:latin typeface="Cambria Math" panose="02040503050406030204" pitchFamily="18" charset="0"/>
                            </a:rPr>
                          </m:ctrlPr>
                        </m:dPr>
                        <m:e>
                          <m:r>
                            <a:rPr kumimoji="1" lang="en-US" altLang="ja-JP" sz="2000" b="0" i="1" smtClean="0">
                              <a:solidFill>
                                <a:schemeClr val="tx1"/>
                              </a:solidFill>
                              <a:latin typeface="Cambria Math" panose="02040503050406030204" pitchFamily="18" charset="0"/>
                            </a:rPr>
                            <m:t>𝜂</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𝜉</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𝜙</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𝜎</m:t>
                          </m:r>
                        </m:e>
                      </m:d>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𝛽</m:t>
                      </m:r>
                      <m:d>
                        <m:dPr>
                          <m:ctrlPr>
                            <a:rPr kumimoji="1" lang="en-US" altLang="ja-JP" sz="2000" b="0" i="1" smtClean="0">
                              <a:solidFill>
                                <a:schemeClr val="tx1"/>
                              </a:solidFill>
                              <a:latin typeface="Cambria Math" panose="02040503050406030204" pitchFamily="18" charset="0"/>
                            </a:rPr>
                          </m:ctrlPr>
                        </m:dPr>
                        <m:e>
                          <m:r>
                            <a:rPr kumimoji="1" lang="en-US" altLang="ja-JP" sz="2000" b="0" i="1" smtClean="0">
                              <a:solidFill>
                                <a:schemeClr val="tx1"/>
                              </a:solidFill>
                              <a:latin typeface="Cambria Math" panose="02040503050406030204" pitchFamily="18" charset="0"/>
                            </a:rPr>
                            <m:t>𝜂</m:t>
                          </m:r>
                        </m:e>
                      </m:d>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Φ</m:t>
                          </m:r>
                        </m:e>
                        <m:sub>
                          <m:r>
                            <a:rPr kumimoji="1" lang="en-US" altLang="ja-JP" sz="2000" b="0" i="1" smtClean="0">
                              <a:solidFill>
                                <a:schemeClr val="tx1"/>
                              </a:solidFill>
                              <a:latin typeface="Cambria Math" panose="02040503050406030204" pitchFamily="18" charset="0"/>
                            </a:rPr>
                            <m:t>𝜈</m:t>
                          </m:r>
                        </m:sub>
                      </m:sSub>
                    </m:oMath>
                  </m:oMathPara>
                </a14:m>
                <a:endParaRPr kumimoji="1" lang="en-US" altLang="ja-JP" sz="2000"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750CED6C-2BC9-782C-9A5E-DC370165EB13}"/>
                  </a:ext>
                </a:extLst>
              </p:cNvPr>
              <p:cNvSpPr>
                <a:spLocks noGrp="1" noRot="1" noChangeAspect="1" noMove="1" noResize="1" noEditPoints="1" noAdjustHandles="1" noChangeArrowheads="1" noChangeShapeType="1" noTextEdit="1"/>
              </p:cNvSpPr>
              <p:nvPr>
                <p:ph idx="1"/>
              </p:nvPr>
            </p:nvSpPr>
            <p:spPr>
              <a:xfrm>
                <a:off x="535871" y="1323601"/>
                <a:ext cx="10719318" cy="4351338"/>
              </a:xfrm>
              <a:blipFill>
                <a:blip r:embed="rId2"/>
                <a:stretch>
                  <a:fillRect l="-626" t="-560"/>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CBD8E659-1144-7DA1-C4A2-7701AA3F7D9C}"/>
              </a:ext>
            </a:extLst>
          </p:cNvPr>
          <p:cNvPicPr>
            <a:picLocks noChangeAspect="1"/>
          </p:cNvPicPr>
          <p:nvPr/>
        </p:nvPicPr>
        <p:blipFill>
          <a:blip r:embed="rId3"/>
          <a:stretch>
            <a:fillRect/>
          </a:stretch>
        </p:blipFill>
        <p:spPr>
          <a:xfrm>
            <a:off x="364823" y="2017255"/>
            <a:ext cx="10793331" cy="4906060"/>
          </a:xfrm>
          <a:prstGeom prst="rect">
            <a:avLst/>
          </a:prstGeom>
        </p:spPr>
      </p:pic>
    </p:spTree>
    <p:extLst>
      <p:ext uri="{BB962C8B-B14F-4D97-AF65-F5344CB8AC3E}">
        <p14:creationId xmlns:p14="http://schemas.microsoft.com/office/powerpoint/2010/main" val="286976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0501-B70C-C37B-D439-547841CB19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D67F00-AD86-5EC4-2F15-BD5943AE5A27}"/>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AC71A686-62E7-B5F3-AFAE-06076196AAAA}"/>
                  </a:ext>
                </a:extLst>
              </p:cNvPr>
              <p:cNvSpPr>
                <a:spLocks noGrp="1"/>
              </p:cNvSpPr>
              <p:nvPr>
                <p:ph idx="1"/>
              </p:nvPr>
            </p:nvSpPr>
            <p:spPr>
              <a:xfrm>
                <a:off x="535871" y="1323600"/>
                <a:ext cx="10719318" cy="5310282"/>
              </a:xfrm>
            </p:spPr>
            <p:txBody>
              <a:bodyPr>
                <a:normAutofit/>
              </a:bodyPr>
              <a:lstStyle/>
              <a:p>
                <a:pPr marL="0" indent="0">
                  <a:buNone/>
                </a:pPr>
                <a:r>
                  <a:rPr lang="ja-JP" altLang="en-US" sz="2000" dirty="0">
                    <a:solidFill>
                      <a:schemeClr val="tx1"/>
                    </a:solidFill>
                  </a:rPr>
                  <a:t>断熱固有値方程式を対角化</a:t>
                </a:r>
                <a:r>
                  <a:rPr lang="en-US" altLang="ja-JP" sz="2000" dirty="0">
                    <a:solidFill>
                      <a:schemeClr val="tx1"/>
                    </a:solidFill>
                  </a:rPr>
                  <a:t>,</a:t>
                </a:r>
                <a:r>
                  <a:rPr lang="ja-JP" altLang="en-US" sz="2000" dirty="0">
                    <a:solidFill>
                      <a:schemeClr val="tx1"/>
                    </a:solidFill>
                  </a:rPr>
                  <a:t>各</a:t>
                </a:r>
                <a14:m>
                  <m:oMath xmlns:m="http://schemas.openxmlformats.org/officeDocument/2006/math">
                    <m:r>
                      <a:rPr lang="en-US" altLang="ja-JP" sz="2000" b="0" i="1" smtClean="0">
                        <a:solidFill>
                          <a:schemeClr val="tx1"/>
                        </a:solidFill>
                        <a:latin typeface="Cambria Math" panose="02040503050406030204" pitchFamily="18" charset="0"/>
                      </a:rPr>
                      <m:t>𝜂</m:t>
                    </m:r>
                  </m:oMath>
                </a14:m>
                <a:r>
                  <a:rPr kumimoji="1" lang="ja-JP" altLang="en-US" sz="2000" dirty="0">
                    <a:solidFill>
                      <a:schemeClr val="tx1"/>
                    </a:solidFill>
                  </a:rPr>
                  <a:t>での断熱固有値を計算し</a:t>
                </a:r>
                <a:r>
                  <a:rPr kumimoji="1" lang="en-US" altLang="ja-JP" sz="2000" dirty="0">
                    <a:solidFill>
                      <a:schemeClr val="tx1"/>
                    </a:solidFill>
                  </a:rPr>
                  <a:t>,</a:t>
                </a:r>
                <a:r>
                  <a:rPr kumimoji="1" lang="ja-JP" altLang="en-US" sz="2000" dirty="0">
                    <a:solidFill>
                      <a:schemeClr val="tx1"/>
                    </a:solidFill>
                  </a:rPr>
                  <a:t>チャネル関数</a:t>
                </a:r>
                <a14:m>
                  <m:oMath xmlns:m="http://schemas.openxmlformats.org/officeDocument/2006/math">
                    <m:r>
                      <a:rPr kumimoji="1" lang="en-US" altLang="ja-JP" sz="2000" b="0" i="1" smtClean="0">
                        <a:solidFill>
                          <a:schemeClr val="tx1"/>
                        </a:solidFill>
                        <a:latin typeface="Cambria Math" panose="02040503050406030204" pitchFamily="18" charset="0"/>
                      </a:rPr>
                      <m:t>𝜒</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𝜂</m:t>
                    </m:r>
                    <m:r>
                      <a:rPr kumimoji="1" lang="en-US" altLang="ja-JP" sz="2000" b="0" i="1" smtClean="0">
                        <a:solidFill>
                          <a:schemeClr val="tx1"/>
                        </a:solidFill>
                        <a:latin typeface="Cambria Math" panose="02040503050406030204" pitchFamily="18" charset="0"/>
                      </a:rPr>
                      <m:t>)</m:t>
                    </m:r>
                  </m:oMath>
                </a14:m>
                <a:r>
                  <a:rPr kumimoji="1" lang="ja-JP" altLang="en-US" sz="2000" dirty="0">
                    <a:solidFill>
                      <a:schemeClr val="tx1"/>
                    </a:solidFill>
                  </a:rPr>
                  <a:t>について</a:t>
                </a:r>
                <a:endParaRPr kumimoji="1" lang="en-US" altLang="ja-JP" sz="2000" dirty="0">
                  <a:solidFill>
                    <a:schemeClr val="tx1"/>
                  </a:solidFill>
                </a:endParaRPr>
              </a:p>
              <a:p>
                <a:pPr marL="0" indent="0">
                  <a:buNone/>
                </a:pPr>
                <a:r>
                  <a:rPr lang="en-US" altLang="ja-JP" sz="2000" dirty="0">
                    <a:solidFill>
                      <a:schemeClr val="tx1"/>
                    </a:solidFill>
                  </a:rPr>
                  <a:t>Close-Coupling</a:t>
                </a:r>
                <a:r>
                  <a:rPr lang="ja-JP" altLang="en-US" sz="2000" dirty="0">
                    <a:solidFill>
                      <a:schemeClr val="tx1"/>
                    </a:solidFill>
                  </a:rPr>
                  <a:t>方程式を計算することで</a:t>
                </a:r>
                <a:r>
                  <a:rPr lang="en-US" altLang="ja-JP" sz="2000" dirty="0">
                    <a:solidFill>
                      <a:schemeClr val="tx1"/>
                    </a:solidFill>
                  </a:rPr>
                  <a:t>,</a:t>
                </a:r>
                <a:r>
                  <a:rPr lang="ja-JP" altLang="en-US" sz="2000" dirty="0">
                    <a:solidFill>
                      <a:schemeClr val="tx1"/>
                    </a:solidFill>
                  </a:rPr>
                  <a:t>外向きに出ていくふるまいを表す波動関数を探す</a:t>
                </a:r>
                <a:r>
                  <a:rPr lang="en-US" altLang="ja-JP" sz="2000" dirty="0">
                    <a:solidFill>
                      <a:schemeClr val="tx1"/>
                    </a:solidFill>
                  </a:rPr>
                  <a:t>.</a:t>
                </a: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r>
                  <a:rPr kumimoji="1" lang="ja-JP" altLang="en-US" sz="2000" dirty="0">
                    <a:solidFill>
                      <a:schemeClr val="tx1"/>
                    </a:solidFill>
                  </a:rPr>
                  <a:t>今回は</a:t>
                </a:r>
                <a:r>
                  <a:rPr kumimoji="1" lang="en-US" altLang="ja-JP" sz="2000" dirty="0">
                    <a:solidFill>
                      <a:schemeClr val="tx1"/>
                    </a:solidFill>
                  </a:rPr>
                  <a:t>,</a:t>
                </a:r>
                <a:r>
                  <a:rPr kumimoji="1" lang="ja-JP" altLang="en-US" sz="2000" dirty="0">
                    <a:solidFill>
                      <a:schemeClr val="tx1"/>
                    </a:solidFill>
                  </a:rPr>
                  <a:t>断熱ポテンシャル曲線</a:t>
                </a:r>
                <a14:m>
                  <m:oMath xmlns:m="http://schemas.openxmlformats.org/officeDocument/2006/math">
                    <m:r>
                      <a:rPr kumimoji="1" lang="en-US" altLang="ja-JP" sz="2000" b="0" i="1" smtClean="0">
                        <a:solidFill>
                          <a:schemeClr val="tx1"/>
                        </a:solidFill>
                        <a:latin typeface="Cambria Math" panose="02040503050406030204" pitchFamily="18" charset="0"/>
                      </a:rPr>
                      <m:t>𝛽</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𝜂</m:t>
                    </m:r>
                    <m:r>
                      <a:rPr kumimoji="1" lang="en-US" altLang="ja-JP" sz="2000" b="0" i="1" smtClean="0">
                        <a:solidFill>
                          <a:schemeClr val="tx1"/>
                        </a:solidFill>
                        <a:latin typeface="Cambria Math" panose="02040503050406030204" pitchFamily="18" charset="0"/>
                      </a:rPr>
                      <m:t>)</m:t>
                    </m:r>
                  </m:oMath>
                </a14:m>
                <a:r>
                  <a:rPr kumimoji="1" lang="ja-JP" altLang="en-US" sz="2000" dirty="0">
                    <a:solidFill>
                      <a:schemeClr val="tx1"/>
                    </a:solidFill>
                  </a:rPr>
                  <a:t>と</a:t>
                </a:r>
                <a:r>
                  <a:rPr kumimoji="1" lang="en-US" altLang="ja-JP" sz="2000" dirty="0">
                    <a:solidFill>
                      <a:schemeClr val="tx1"/>
                    </a:solidFill>
                  </a:rPr>
                  <a:t>,</a:t>
                </a:r>
                <a:r>
                  <a:rPr kumimoji="1" lang="ja-JP" altLang="en-US" sz="2000" dirty="0">
                    <a:solidFill>
                      <a:schemeClr val="tx1"/>
                    </a:solidFill>
                  </a:rPr>
                  <a:t>非断熱遷移項</a:t>
                </a:r>
                <a14:m>
                  <m:oMath xmlns:m="http://schemas.openxmlformats.org/officeDocument/2006/math">
                    <m:d>
                      <m:dPr>
                        <m:begChr m:val="⟨"/>
                        <m:endChr m:val="⟩"/>
                        <m:ctrlPr>
                          <a:rPr kumimoji="1" lang="en-US" altLang="ja-JP" sz="2000" b="0" i="1" smtClean="0">
                            <a:solidFill>
                              <a:schemeClr val="tx1"/>
                            </a:solidFill>
                            <a:latin typeface="Cambria Math" panose="02040503050406030204" pitchFamily="18" charset="0"/>
                          </a:rPr>
                        </m:ctrlPr>
                      </m:dPr>
                      <m:e>
                        <m:sSub>
                          <m:sSubPr>
                            <m:ctrlPr>
                              <a:rPr kumimoji="1" lang="en-US" altLang="ja-JP" sz="2000" b="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𝜙</m:t>
                            </m:r>
                          </m:e>
                          <m:sub>
                            <m:r>
                              <a:rPr kumimoji="1" lang="en-US" altLang="ja-JP" sz="2000" b="0" i="1" smtClean="0">
                                <a:solidFill>
                                  <a:schemeClr val="tx1"/>
                                </a:solidFill>
                                <a:latin typeface="Cambria Math" panose="02040503050406030204" pitchFamily="18" charset="0"/>
                              </a:rPr>
                              <m:t>↑↓</m:t>
                            </m:r>
                          </m:sub>
                        </m:sSub>
                        <m:d>
                          <m:dPr>
                            <m:begChr m:val="|"/>
                            <m:endChr m:val="|"/>
                            <m:ctrlPr>
                              <a:rPr kumimoji="1" lang="en-US" altLang="ja-JP" sz="2000" b="0" i="1" smtClean="0">
                                <a:solidFill>
                                  <a:schemeClr val="tx1"/>
                                </a:solidFill>
                                <a:latin typeface="Cambria Math" panose="02040503050406030204" pitchFamily="18" charset="0"/>
                              </a:rPr>
                            </m:ctrlPr>
                          </m:dPr>
                          <m:e>
                            <m:f>
                              <m:fPr>
                                <m:ctrlPr>
                                  <a:rPr kumimoji="1" lang="en-US" altLang="ja-JP" sz="2000" b="0" i="1" smtClean="0">
                                    <a:solidFill>
                                      <a:schemeClr val="tx1"/>
                                    </a:solidFill>
                                    <a:latin typeface="Cambria Math" panose="02040503050406030204" pitchFamily="18" charset="0"/>
                                  </a:rPr>
                                </m:ctrlPr>
                              </m:fPr>
                              <m:num>
                                <m:r>
                                  <a:rPr kumimoji="1" lang="en-US" altLang="ja-JP" sz="2000" b="0" i="1" smtClean="0">
                                    <a:solidFill>
                                      <a:schemeClr val="tx1"/>
                                    </a:solidFill>
                                    <a:latin typeface="Cambria Math" panose="02040503050406030204" pitchFamily="18" charset="0"/>
                                  </a:rPr>
                                  <m:t>𝑑</m:t>
                                </m:r>
                              </m:num>
                              <m:den>
                                <m:r>
                                  <a:rPr kumimoji="1" lang="en-US" altLang="ja-JP" sz="2000" b="0" i="1" smtClean="0">
                                    <a:solidFill>
                                      <a:schemeClr val="tx1"/>
                                    </a:solidFill>
                                    <a:latin typeface="Cambria Math" panose="02040503050406030204" pitchFamily="18" charset="0"/>
                                  </a:rPr>
                                  <m:t>𝑑</m:t>
                                </m:r>
                                <m:r>
                                  <a:rPr kumimoji="1" lang="en-US" altLang="ja-JP" sz="2000" b="0" i="1" smtClean="0">
                                    <a:solidFill>
                                      <a:schemeClr val="tx1"/>
                                    </a:solidFill>
                                    <a:latin typeface="Cambria Math" panose="02040503050406030204" pitchFamily="18" charset="0"/>
                                  </a:rPr>
                                  <m:t>𝜂</m:t>
                                </m:r>
                              </m:den>
                            </m:f>
                          </m:e>
                        </m:d>
                        <m:sSub>
                          <m:sSubPr>
                            <m:ctrlPr>
                              <a:rPr kumimoji="1" lang="en-US" altLang="ja-JP" sz="2000" b="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𝜙</m:t>
                            </m:r>
                          </m:e>
                          <m:sub>
                            <m:r>
                              <a:rPr kumimoji="1" lang="en-US" altLang="ja-JP" sz="2000" b="0" i="1" smtClean="0">
                                <a:solidFill>
                                  <a:schemeClr val="tx1"/>
                                </a:solidFill>
                                <a:latin typeface="Cambria Math" panose="02040503050406030204" pitchFamily="18" charset="0"/>
                              </a:rPr>
                              <m:t>↓↑</m:t>
                            </m:r>
                          </m:sub>
                        </m:sSub>
                      </m:e>
                    </m:d>
                  </m:oMath>
                </a14:m>
                <a:r>
                  <a:rPr kumimoji="1" lang="ja-JP" altLang="en-US" sz="2000" b="0" dirty="0">
                    <a:solidFill>
                      <a:schemeClr val="tx1"/>
                    </a:solidFill>
                  </a:rPr>
                  <a:t>に着目した</a:t>
                </a:r>
                <a:r>
                  <a:rPr kumimoji="1" lang="en-US" altLang="ja-JP" sz="2000" b="0" dirty="0">
                    <a:solidFill>
                      <a:schemeClr val="tx1"/>
                    </a:solidFill>
                  </a:rPr>
                  <a:t>.</a:t>
                </a:r>
              </a:p>
              <a:p>
                <a:pPr marL="0" indent="0">
                  <a:buNone/>
                </a:pPr>
                <a:r>
                  <a:rPr lang="ja-JP" altLang="en-US" sz="2000" dirty="0">
                    <a:solidFill>
                      <a:schemeClr val="tx1"/>
                    </a:solidFill>
                  </a:rPr>
                  <a:t>この場合</a:t>
                </a:r>
                <a:r>
                  <a:rPr lang="en-US" altLang="ja-JP" sz="2000" dirty="0">
                    <a:solidFill>
                      <a:schemeClr val="tx1"/>
                    </a:solidFill>
                  </a:rPr>
                  <a:t>,</a:t>
                </a:r>
                <a:r>
                  <a:rPr lang="ja-JP" altLang="en-US" sz="2000" dirty="0">
                    <a:solidFill>
                      <a:schemeClr val="tx1"/>
                    </a:solidFill>
                  </a:rPr>
                  <a:t>スピン反転が起きるのは非断熱遷移による</a:t>
                </a:r>
                <a:endParaRPr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mc:Choice>
        <mc:Fallback>
          <p:sp>
            <p:nvSpPr>
              <p:cNvPr id="3" name="コンテンツ プレースホルダー 2">
                <a:extLst>
                  <a:ext uri="{FF2B5EF4-FFF2-40B4-BE49-F238E27FC236}">
                    <a16:creationId xmlns:a16="http://schemas.microsoft.com/office/drawing/2014/main" id="{AC71A686-62E7-B5F3-AFAE-06076196AAAA}"/>
                  </a:ext>
                </a:extLst>
              </p:cNvPr>
              <p:cNvSpPr>
                <a:spLocks noGrp="1" noRot="1" noChangeAspect="1" noMove="1" noResize="1" noEditPoints="1" noAdjustHandles="1" noChangeArrowheads="1" noChangeShapeType="1" noTextEdit="1"/>
              </p:cNvSpPr>
              <p:nvPr>
                <p:ph idx="1"/>
              </p:nvPr>
            </p:nvSpPr>
            <p:spPr>
              <a:xfrm>
                <a:off x="535871" y="1323600"/>
                <a:ext cx="10719318" cy="5310282"/>
              </a:xfrm>
              <a:blipFill>
                <a:blip r:embed="rId2"/>
                <a:stretch>
                  <a:fillRect l="-626" t="-1033"/>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83FA0238-E5B8-6A9D-89EA-4B864D8CEDF2}"/>
              </a:ext>
            </a:extLst>
          </p:cNvPr>
          <p:cNvPicPr>
            <a:picLocks noChangeAspect="1"/>
          </p:cNvPicPr>
          <p:nvPr/>
        </p:nvPicPr>
        <p:blipFill>
          <a:blip r:embed="rId3"/>
          <a:stretch>
            <a:fillRect/>
          </a:stretch>
        </p:blipFill>
        <p:spPr>
          <a:xfrm>
            <a:off x="286589" y="2080728"/>
            <a:ext cx="9569682" cy="3284374"/>
          </a:xfrm>
          <a:prstGeom prst="rect">
            <a:avLst/>
          </a:prstGeom>
        </p:spPr>
      </p:pic>
    </p:spTree>
    <p:extLst>
      <p:ext uri="{BB962C8B-B14F-4D97-AF65-F5344CB8AC3E}">
        <p14:creationId xmlns:p14="http://schemas.microsoft.com/office/powerpoint/2010/main" val="210616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FEEF1-4BA3-613C-07FB-C731993FFD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82161E-ABC8-E159-A84B-C7955CEEBB6A}"/>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0CED8342-C305-CD8D-94EF-31F6584AD5ED}"/>
              </a:ext>
            </a:extLst>
          </p:cNvPr>
          <p:cNvSpPr>
            <a:spLocks noGrp="1"/>
          </p:cNvSpPr>
          <p:nvPr>
            <p:ph idx="1"/>
          </p:nvPr>
        </p:nvSpPr>
        <p:spPr>
          <a:xfrm>
            <a:off x="535871" y="1323600"/>
            <a:ext cx="10719318" cy="4817223"/>
          </a:xfrm>
        </p:spPr>
        <p:txBody>
          <a:bodyPr>
            <a:normAutofit/>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p:pic>
        <p:nvPicPr>
          <p:cNvPr id="4" name="図 3">
            <a:extLst>
              <a:ext uri="{FF2B5EF4-FFF2-40B4-BE49-F238E27FC236}">
                <a16:creationId xmlns:a16="http://schemas.microsoft.com/office/drawing/2014/main" id="{9F22B67B-7579-08A7-CC99-628F22CB3896}"/>
              </a:ext>
            </a:extLst>
          </p:cNvPr>
          <p:cNvPicPr>
            <a:picLocks noChangeAspect="1"/>
          </p:cNvPicPr>
          <p:nvPr/>
        </p:nvPicPr>
        <p:blipFill>
          <a:blip r:embed="rId2"/>
          <a:stretch>
            <a:fillRect/>
          </a:stretch>
        </p:blipFill>
        <p:spPr>
          <a:xfrm>
            <a:off x="64711" y="1017037"/>
            <a:ext cx="9540930" cy="5727263"/>
          </a:xfrm>
          <a:prstGeom prst="rect">
            <a:avLst/>
          </a:prstGeom>
        </p:spPr>
      </p:pic>
      <p:sp>
        <p:nvSpPr>
          <p:cNvPr id="5" name="テキスト ボックス 4">
            <a:extLst>
              <a:ext uri="{FF2B5EF4-FFF2-40B4-BE49-F238E27FC236}">
                <a16:creationId xmlns:a16="http://schemas.microsoft.com/office/drawing/2014/main" id="{B093F64D-8CF4-975C-5B15-2B5110DFC91E}"/>
              </a:ext>
            </a:extLst>
          </p:cNvPr>
          <p:cNvSpPr txBox="1"/>
          <p:nvPr/>
        </p:nvSpPr>
        <p:spPr>
          <a:xfrm>
            <a:off x="5485174" y="1485442"/>
            <a:ext cx="2823882" cy="2246769"/>
          </a:xfrm>
          <a:prstGeom prst="rect">
            <a:avLst/>
          </a:prstGeom>
          <a:noFill/>
        </p:spPr>
        <p:txBody>
          <a:bodyPr wrap="square" rtlCol="0">
            <a:spAutoFit/>
          </a:bodyPr>
          <a:lstStyle/>
          <a:p>
            <a:r>
              <a:rPr kumimoji="1" lang="ja-JP" altLang="en-US" sz="2000" dirty="0"/>
              <a:t>核近傍では準位が近接</a:t>
            </a:r>
            <a:endParaRPr kumimoji="1" lang="en-US" altLang="ja-JP" sz="2000" dirty="0"/>
          </a:p>
          <a:p>
            <a:endParaRPr kumimoji="1" lang="en-US" altLang="ja-JP" sz="2000" dirty="0"/>
          </a:p>
          <a:p>
            <a:r>
              <a:rPr kumimoji="1" lang="ja-JP" altLang="en-US" sz="2000" dirty="0"/>
              <a:t>遠ざかるにつれて平行になる</a:t>
            </a:r>
            <a:endParaRPr kumimoji="1" lang="en-US" altLang="ja-JP" sz="2000" dirty="0"/>
          </a:p>
          <a:p>
            <a:endParaRPr kumimoji="1" lang="en-US" altLang="ja-JP" sz="2000" dirty="0"/>
          </a:p>
          <a:p>
            <a:r>
              <a:rPr kumimoji="1" lang="ja-JP" altLang="en-US" sz="2000" dirty="0"/>
              <a:t>→核近傍ではスピン反転が許される</a:t>
            </a:r>
          </a:p>
        </p:txBody>
      </p:sp>
    </p:spTree>
    <p:extLst>
      <p:ext uri="{BB962C8B-B14F-4D97-AF65-F5344CB8AC3E}">
        <p14:creationId xmlns:p14="http://schemas.microsoft.com/office/powerpoint/2010/main" val="15009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615D0-0A43-543F-819A-BCE22FA8773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360F82-61DD-F98E-6CA8-C6E76A40AD32}"/>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625D58A6-2694-EDD2-AD77-07AEEA4218EF}"/>
              </a:ext>
            </a:extLst>
          </p:cNvPr>
          <p:cNvSpPr>
            <a:spLocks noGrp="1"/>
          </p:cNvSpPr>
          <p:nvPr>
            <p:ph idx="1"/>
          </p:nvPr>
        </p:nvSpPr>
        <p:spPr>
          <a:xfrm>
            <a:off x="535871" y="1323600"/>
            <a:ext cx="10719318" cy="4817223"/>
          </a:xfrm>
        </p:spPr>
        <p:txBody>
          <a:bodyPr>
            <a:normAutofit/>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p:pic>
        <p:nvPicPr>
          <p:cNvPr id="6" name="図 5">
            <a:extLst>
              <a:ext uri="{FF2B5EF4-FFF2-40B4-BE49-F238E27FC236}">
                <a16:creationId xmlns:a16="http://schemas.microsoft.com/office/drawing/2014/main" id="{33F20537-33E8-6DA0-B474-5D50F507F092}"/>
              </a:ext>
            </a:extLst>
          </p:cNvPr>
          <p:cNvPicPr>
            <a:picLocks noChangeAspect="1"/>
          </p:cNvPicPr>
          <p:nvPr/>
        </p:nvPicPr>
        <p:blipFill>
          <a:blip r:embed="rId2"/>
          <a:srcRect/>
          <a:stretch/>
        </p:blipFill>
        <p:spPr>
          <a:xfrm>
            <a:off x="0" y="1847461"/>
            <a:ext cx="6263173" cy="5010539"/>
          </a:xfrm>
          <a:prstGeom prst="rect">
            <a:avLst/>
          </a:prstGeom>
        </p:spPr>
      </p:pic>
      <p:pic>
        <p:nvPicPr>
          <p:cNvPr id="7" name="図 6">
            <a:extLst>
              <a:ext uri="{FF2B5EF4-FFF2-40B4-BE49-F238E27FC236}">
                <a16:creationId xmlns:a16="http://schemas.microsoft.com/office/drawing/2014/main" id="{27BD3663-6396-740E-4A16-F312D3EF93B4}"/>
              </a:ext>
            </a:extLst>
          </p:cNvPr>
          <p:cNvPicPr>
            <a:picLocks noChangeAspect="1"/>
          </p:cNvPicPr>
          <p:nvPr/>
        </p:nvPicPr>
        <p:blipFill>
          <a:blip r:embed="rId3"/>
          <a:srcRect/>
          <a:stretch/>
        </p:blipFill>
        <p:spPr>
          <a:xfrm>
            <a:off x="5928825" y="1768701"/>
            <a:ext cx="6263175" cy="5010539"/>
          </a:xfrm>
          <a:prstGeom prst="rect">
            <a:avLst/>
          </a:prstGeom>
        </p:spPr>
      </p:pic>
    </p:spTree>
    <p:extLst>
      <p:ext uri="{BB962C8B-B14F-4D97-AF65-F5344CB8AC3E}">
        <p14:creationId xmlns:p14="http://schemas.microsoft.com/office/powerpoint/2010/main" val="280074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DCE45-E8E9-05C3-2448-B2E0134889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463439-9B69-F309-1E25-4A11E1C20234}"/>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89BBC567-43B7-22EC-CD09-3C22435F8326}"/>
              </a:ext>
            </a:extLst>
          </p:cNvPr>
          <p:cNvSpPr>
            <a:spLocks noGrp="1"/>
          </p:cNvSpPr>
          <p:nvPr>
            <p:ph idx="1"/>
          </p:nvPr>
        </p:nvSpPr>
        <p:spPr>
          <a:xfrm>
            <a:off x="535871" y="1323600"/>
            <a:ext cx="10719318" cy="4817223"/>
          </a:xfrm>
        </p:spPr>
        <p:txBody>
          <a:bodyPr>
            <a:normAutofit/>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p:pic>
        <p:nvPicPr>
          <p:cNvPr id="6" name="図 5">
            <a:extLst>
              <a:ext uri="{FF2B5EF4-FFF2-40B4-BE49-F238E27FC236}">
                <a16:creationId xmlns:a16="http://schemas.microsoft.com/office/drawing/2014/main" id="{5DF001CC-A1D7-335F-C2C6-897F7A5F9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7461"/>
            <a:ext cx="6263174" cy="5010539"/>
          </a:xfrm>
          <a:prstGeom prst="rect">
            <a:avLst/>
          </a:prstGeom>
        </p:spPr>
      </p:pic>
      <p:pic>
        <p:nvPicPr>
          <p:cNvPr id="7" name="図 6">
            <a:extLst>
              <a:ext uri="{FF2B5EF4-FFF2-40B4-BE49-F238E27FC236}">
                <a16:creationId xmlns:a16="http://schemas.microsoft.com/office/drawing/2014/main" id="{B074E3EC-66BC-9F18-7BDB-BF2D6F1087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28825" y="1693118"/>
            <a:ext cx="6263175" cy="5161705"/>
          </a:xfrm>
          <a:prstGeom prst="rect">
            <a:avLst/>
          </a:prstGeom>
        </p:spPr>
      </p:pic>
    </p:spTree>
    <p:extLst>
      <p:ext uri="{BB962C8B-B14F-4D97-AF65-F5344CB8AC3E}">
        <p14:creationId xmlns:p14="http://schemas.microsoft.com/office/powerpoint/2010/main" val="46921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3C9EEB-485E-9D42-EECD-C94F2C27FE9C}"/>
              </a:ext>
            </a:extLst>
          </p:cNvPr>
          <p:cNvSpPr>
            <a:spLocks noGrp="1"/>
          </p:cNvSpPr>
          <p:nvPr>
            <p:ph type="title"/>
          </p:nvPr>
        </p:nvSpPr>
        <p:spPr>
          <a:xfrm>
            <a:off x="677334" y="609600"/>
            <a:ext cx="8596668" cy="842682"/>
          </a:xfrm>
        </p:spPr>
        <p:txBody>
          <a:bodyPr/>
          <a:lstStyle/>
          <a:p>
            <a:r>
              <a:rPr kumimoji="1" lang="ja-JP" altLang="en-US" dirty="0">
                <a:solidFill>
                  <a:schemeClr val="tx1"/>
                </a:solidFill>
              </a:rPr>
              <a:t>課題</a:t>
            </a:r>
          </a:p>
        </p:txBody>
      </p:sp>
      <p:sp>
        <p:nvSpPr>
          <p:cNvPr id="3" name="コンテンツ プレースホルダー 2">
            <a:extLst>
              <a:ext uri="{FF2B5EF4-FFF2-40B4-BE49-F238E27FC236}">
                <a16:creationId xmlns:a16="http://schemas.microsoft.com/office/drawing/2014/main" id="{190A854C-4DFC-1E0C-1DD3-BBCE05D9A797}"/>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p:sp>
        <p:nvSpPr>
          <p:cNvPr id="4" name="テキスト ボックス 3">
            <a:extLst>
              <a:ext uri="{FF2B5EF4-FFF2-40B4-BE49-F238E27FC236}">
                <a16:creationId xmlns:a16="http://schemas.microsoft.com/office/drawing/2014/main" id="{191E2A68-C648-DF3F-631C-86035195FD42}"/>
              </a:ext>
            </a:extLst>
          </p:cNvPr>
          <p:cNvSpPr txBox="1"/>
          <p:nvPr/>
        </p:nvSpPr>
        <p:spPr>
          <a:xfrm>
            <a:off x="772961" y="828934"/>
            <a:ext cx="5769794" cy="6001643"/>
          </a:xfrm>
          <a:prstGeom prst="rect">
            <a:avLst/>
          </a:prstGeom>
          <a:noFill/>
        </p:spPr>
        <p:txBody>
          <a:bodyPr wrap="square" rtlCol="0">
            <a:spAutoFit/>
          </a:bodyPr>
          <a:lstStyle/>
          <a:p>
            <a:pPr lvl="1"/>
            <a:endParaRPr kumimoji="1" lang="en-US" altLang="ja-JP" sz="4000" dirty="0"/>
          </a:p>
          <a:p>
            <a:r>
              <a:rPr kumimoji="1" lang="ja-JP" altLang="en-US" sz="4000" dirty="0"/>
              <a:t>トンネルイオン化時のスピン偏極</a:t>
            </a:r>
            <a:endParaRPr kumimoji="1" lang="en-US" altLang="ja-JP" sz="4000" dirty="0"/>
          </a:p>
          <a:p>
            <a:endParaRPr kumimoji="1" lang="en-US" altLang="ja-JP" sz="4000" dirty="0"/>
          </a:p>
          <a:p>
            <a:pPr lvl="2"/>
            <a:r>
              <a:rPr kumimoji="1" lang="ja-JP" altLang="en-US" sz="2800" dirty="0"/>
              <a:t>電場強度が大きく</a:t>
            </a:r>
            <a:r>
              <a:rPr kumimoji="1" lang="en-US" altLang="ja-JP" sz="2800" dirty="0"/>
              <a:t>1</a:t>
            </a:r>
            <a:r>
              <a:rPr kumimoji="1" lang="ja-JP" altLang="en-US" sz="2800" dirty="0"/>
              <a:t>光子過程のように摂動論での計算が不可能</a:t>
            </a:r>
            <a:endParaRPr kumimoji="1" lang="en-US" altLang="ja-JP" sz="2800" dirty="0"/>
          </a:p>
          <a:p>
            <a:pPr lvl="2"/>
            <a:endParaRPr kumimoji="1" lang="en-US" altLang="ja-JP" sz="2800" dirty="0"/>
          </a:p>
          <a:p>
            <a:pPr lvl="2"/>
            <a:r>
              <a:rPr kumimoji="1" lang="ja-JP" altLang="en-US" sz="2800" dirty="0"/>
              <a:t>既存の模型が適用困難</a:t>
            </a:r>
            <a:endParaRPr kumimoji="1" lang="en-US" altLang="ja-JP" sz="2800" dirty="0"/>
          </a:p>
          <a:p>
            <a:pPr lvl="2"/>
            <a:endParaRPr kumimoji="1" lang="en-US" altLang="ja-JP" sz="2800" dirty="0"/>
          </a:p>
          <a:p>
            <a:pPr lvl="2"/>
            <a:r>
              <a:rPr kumimoji="1" lang="ja-JP" altLang="en-US" sz="2800" dirty="0"/>
              <a:t>数値計算からスピン偏極のふるまいを探る</a:t>
            </a:r>
          </a:p>
        </p:txBody>
      </p:sp>
      <p:pic>
        <p:nvPicPr>
          <p:cNvPr id="6" name="図 5">
            <a:extLst>
              <a:ext uri="{FF2B5EF4-FFF2-40B4-BE49-F238E27FC236}">
                <a16:creationId xmlns:a16="http://schemas.microsoft.com/office/drawing/2014/main" id="{28BE18E8-C44A-CF2E-BAE5-42EE0F06775B}"/>
              </a:ext>
            </a:extLst>
          </p:cNvPr>
          <p:cNvPicPr>
            <a:picLocks noChangeAspect="1"/>
          </p:cNvPicPr>
          <p:nvPr/>
        </p:nvPicPr>
        <p:blipFill>
          <a:blip r:embed="rId2"/>
          <a:stretch>
            <a:fillRect/>
          </a:stretch>
        </p:blipFill>
        <p:spPr>
          <a:xfrm>
            <a:off x="6542755" y="1764976"/>
            <a:ext cx="5462494" cy="4264090"/>
          </a:xfrm>
          <a:prstGeom prst="rect">
            <a:avLst/>
          </a:prstGeom>
        </p:spPr>
      </p:pic>
    </p:spTree>
    <p:extLst>
      <p:ext uri="{BB962C8B-B14F-4D97-AF65-F5344CB8AC3E}">
        <p14:creationId xmlns:p14="http://schemas.microsoft.com/office/powerpoint/2010/main" val="81277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033C0-3444-6C1D-AA36-E90A36F744B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BF9634-2213-EC2E-1291-7BA549009710}"/>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70A5350D-0F45-8897-BFB3-0B017ABE2BA2}"/>
              </a:ext>
            </a:extLst>
          </p:cNvPr>
          <p:cNvSpPr>
            <a:spLocks noGrp="1"/>
          </p:cNvSpPr>
          <p:nvPr>
            <p:ph idx="1"/>
          </p:nvPr>
        </p:nvSpPr>
        <p:spPr>
          <a:xfrm>
            <a:off x="535871" y="1323600"/>
            <a:ext cx="10719318" cy="4817223"/>
          </a:xfrm>
        </p:spPr>
        <p:txBody>
          <a:bodyPr>
            <a:normAutofit/>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p:pic>
        <p:nvPicPr>
          <p:cNvPr id="6" name="図 5">
            <a:extLst>
              <a:ext uri="{FF2B5EF4-FFF2-40B4-BE49-F238E27FC236}">
                <a16:creationId xmlns:a16="http://schemas.microsoft.com/office/drawing/2014/main" id="{05F1E4DF-D8EC-B66D-5DAA-EC4852E74598}"/>
              </a:ext>
            </a:extLst>
          </p:cNvPr>
          <p:cNvPicPr>
            <a:picLocks noChangeAspect="1"/>
          </p:cNvPicPr>
          <p:nvPr/>
        </p:nvPicPr>
        <p:blipFill>
          <a:blip r:embed="rId2"/>
          <a:srcRect/>
          <a:stretch/>
        </p:blipFill>
        <p:spPr>
          <a:xfrm>
            <a:off x="0" y="1847461"/>
            <a:ext cx="6263173" cy="5010539"/>
          </a:xfrm>
          <a:prstGeom prst="rect">
            <a:avLst/>
          </a:prstGeom>
        </p:spPr>
      </p:pic>
      <p:pic>
        <p:nvPicPr>
          <p:cNvPr id="7" name="図 6">
            <a:extLst>
              <a:ext uri="{FF2B5EF4-FFF2-40B4-BE49-F238E27FC236}">
                <a16:creationId xmlns:a16="http://schemas.microsoft.com/office/drawing/2014/main" id="{AA2BF0D2-76D9-9ECE-A85E-8B3AB317BE5A}"/>
              </a:ext>
            </a:extLst>
          </p:cNvPr>
          <p:cNvPicPr>
            <a:picLocks noChangeAspect="1"/>
          </p:cNvPicPr>
          <p:nvPr/>
        </p:nvPicPr>
        <p:blipFill>
          <a:blip r:embed="rId3"/>
          <a:srcRect/>
          <a:stretch/>
        </p:blipFill>
        <p:spPr>
          <a:xfrm>
            <a:off x="5928825" y="1768701"/>
            <a:ext cx="6263175" cy="5010539"/>
          </a:xfrm>
          <a:prstGeom prst="rect">
            <a:avLst/>
          </a:prstGeom>
        </p:spPr>
      </p:pic>
    </p:spTree>
    <p:extLst>
      <p:ext uri="{BB962C8B-B14F-4D97-AF65-F5344CB8AC3E}">
        <p14:creationId xmlns:p14="http://schemas.microsoft.com/office/powerpoint/2010/main" val="387134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316A8-4C02-E28B-3428-DA5D10D7282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F92D6B7-7A13-7E9E-C4F2-A9A28132BF64}"/>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373D6B02-84D4-81DF-AFFE-4F692DCC54AB}"/>
                  </a:ext>
                </a:extLst>
              </p:cNvPr>
              <p:cNvSpPr>
                <a:spLocks noGrp="1"/>
              </p:cNvSpPr>
              <p:nvPr>
                <p:ph idx="1"/>
              </p:nvPr>
            </p:nvSpPr>
            <p:spPr>
              <a:xfrm>
                <a:off x="535871" y="1323600"/>
                <a:ext cx="10719318" cy="5459755"/>
              </a:xfrm>
            </p:spPr>
            <p:txBody>
              <a:bodyPr>
                <a:normAutofit lnSpcReduction="10000"/>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lang="en-US" altLang="ja-JP" sz="2000" dirty="0">
                  <a:solidFill>
                    <a:schemeClr val="tx1"/>
                  </a:solidFill>
                </a:endParaRPr>
              </a:p>
              <a:p>
                <a:r>
                  <a:rPr lang="ja-JP" altLang="en-US" sz="2800" dirty="0">
                    <a:solidFill>
                      <a:schemeClr val="tx1"/>
                    </a:solidFill>
                  </a:rPr>
                  <a:t>核近傍では</a:t>
                </a:r>
                <a14:m>
                  <m:oMath xmlns:m="http://schemas.openxmlformats.org/officeDocument/2006/math">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𝑉</m:t>
                        </m:r>
                      </m:e>
                      <m:sub>
                        <m:r>
                          <a:rPr lang="en-US" altLang="ja-JP" sz="2800" b="0" i="1" smtClean="0">
                            <a:solidFill>
                              <a:schemeClr val="tx1"/>
                            </a:solidFill>
                            <a:latin typeface="Cambria Math" panose="02040503050406030204" pitchFamily="18" charset="0"/>
                          </a:rPr>
                          <m:t>𝐶𝑜𝑢𝑙𝑜𝑚𝑏</m:t>
                        </m:r>
                      </m:sub>
                    </m:sSub>
                    <m:r>
                      <a:rPr lang="en-US" altLang="ja-JP" sz="2800" b="0" i="1" smtClean="0">
                        <a:solidFill>
                          <a:schemeClr val="tx1"/>
                        </a:solidFill>
                        <a:latin typeface="Cambria Math" panose="02040503050406030204" pitchFamily="18" charset="0"/>
                      </a:rPr>
                      <m:t>≫</m:t>
                    </m:r>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𝑉</m:t>
                        </m:r>
                      </m:e>
                      <m:sub>
                        <m:r>
                          <a:rPr lang="en-US" altLang="ja-JP" sz="2800" b="0" i="1" smtClean="0">
                            <a:solidFill>
                              <a:schemeClr val="tx1"/>
                            </a:solidFill>
                            <a:latin typeface="Cambria Math" panose="02040503050406030204" pitchFamily="18" charset="0"/>
                          </a:rPr>
                          <m:t>𝐹𝑖𝑒𝑙𝑑</m:t>
                        </m:r>
                      </m:sub>
                    </m:sSub>
                  </m:oMath>
                </a14:m>
                <a:r>
                  <a:rPr lang="en-US" altLang="ja-JP" sz="2800" dirty="0">
                    <a:solidFill>
                      <a:schemeClr val="tx1"/>
                    </a:solidFill>
                  </a:rPr>
                  <a:t>(</a:t>
                </a:r>
                <a:r>
                  <a:rPr lang="ja-JP" altLang="en-US" sz="2800" dirty="0">
                    <a:solidFill>
                      <a:schemeClr val="tx1"/>
                    </a:solidFill>
                  </a:rPr>
                  <a:t>電場</a:t>
                </a:r>
                <a:r>
                  <a:rPr lang="en-US" altLang="ja-JP" sz="2800" dirty="0">
                    <a:solidFill>
                      <a:schemeClr val="tx1"/>
                    </a:solidFill>
                  </a:rPr>
                  <a:t>:F</a:t>
                </a:r>
                <a:r>
                  <a:rPr lang="ja-JP" altLang="en-US" sz="2800" dirty="0">
                    <a:solidFill>
                      <a:schemeClr val="tx1"/>
                    </a:solidFill>
                  </a:rPr>
                  <a:t>→</a:t>
                </a:r>
                <a:r>
                  <a:rPr lang="en-US" altLang="ja-JP" sz="2800" dirty="0">
                    <a:solidFill>
                      <a:schemeClr val="tx1"/>
                    </a:solidFill>
                  </a:rPr>
                  <a:t>0</a:t>
                </a:r>
                <a:r>
                  <a:rPr lang="ja-JP" altLang="en-US" sz="2800" dirty="0">
                    <a:solidFill>
                      <a:schemeClr val="tx1"/>
                    </a:solidFill>
                  </a:rPr>
                  <a:t>の極限に対応する</a:t>
                </a:r>
                <a:r>
                  <a:rPr lang="en-US" altLang="ja-JP" sz="2800" dirty="0">
                    <a:solidFill>
                      <a:schemeClr val="tx1"/>
                    </a:solidFill>
                  </a:rPr>
                  <a:t>)</a:t>
                </a:r>
              </a:p>
              <a:p>
                <a:r>
                  <a:rPr lang="en-US" altLang="ja-JP" sz="2800" dirty="0">
                    <a:solidFill>
                      <a:schemeClr val="tx1"/>
                    </a:solidFill>
                  </a:rPr>
                  <a:t>Xe</a:t>
                </a:r>
                <a:r>
                  <a:rPr lang="ja-JP" altLang="en-US" sz="2800" dirty="0">
                    <a:solidFill>
                      <a:schemeClr val="tx1"/>
                    </a:solidFill>
                  </a:rPr>
                  <a:t>のような多電子系の</a:t>
                </a:r>
                <a:r>
                  <a:rPr lang="en-US" altLang="ja-JP" sz="2800" dirty="0">
                    <a:solidFill>
                      <a:schemeClr val="tx1"/>
                    </a:solidFill>
                  </a:rPr>
                  <a:t>1</a:t>
                </a:r>
                <a:r>
                  <a:rPr lang="ja-JP" altLang="en-US" sz="2800" dirty="0">
                    <a:solidFill>
                      <a:schemeClr val="tx1"/>
                    </a:solidFill>
                  </a:rPr>
                  <a:t>電子状態</a:t>
                </a:r>
                <a:r>
                  <a:rPr lang="en-US" altLang="ja-JP" sz="2800" dirty="0">
                    <a:solidFill>
                      <a:schemeClr val="tx1"/>
                    </a:solidFill>
                  </a:rPr>
                  <a:t>(</a:t>
                </a:r>
                <a:r>
                  <a:rPr lang="en-US" altLang="ja-JP" sz="2800" i="1" dirty="0">
                    <a:solidFill>
                      <a:schemeClr val="tx1"/>
                    </a:solidFill>
                  </a:rPr>
                  <a:t>l</a:t>
                </a:r>
                <a:r>
                  <a:rPr lang="ja-JP" altLang="en-US" sz="2800" i="1" dirty="0">
                    <a:solidFill>
                      <a:schemeClr val="tx1"/>
                    </a:solidFill>
                  </a:rPr>
                  <a:t>に対する縮退は解けている</a:t>
                </a:r>
                <a:r>
                  <a:rPr lang="en-US" altLang="ja-JP" sz="2800" i="1" dirty="0">
                    <a:solidFill>
                      <a:schemeClr val="tx1"/>
                    </a:solidFill>
                  </a:rPr>
                  <a:t>)</a:t>
                </a:r>
              </a:p>
              <a:p>
                <a:pPr marL="0" indent="0">
                  <a:buNone/>
                </a:pPr>
                <a:endParaRPr lang="en-US" altLang="ja-JP" sz="2800" i="1" dirty="0">
                  <a:solidFill>
                    <a:schemeClr val="tx1"/>
                  </a:solidFill>
                </a:endParaRPr>
              </a:p>
              <a:p>
                <a:pPr marL="0" indent="0">
                  <a:buNone/>
                </a:pPr>
                <a:r>
                  <a:rPr lang="ja-JP" altLang="en-US" sz="2800" i="1" dirty="0">
                    <a:solidFill>
                      <a:schemeClr val="tx1"/>
                    </a:solidFill>
                  </a:rPr>
                  <a:t>→</a:t>
                </a:r>
                <a:r>
                  <a:rPr lang="en-US" altLang="ja-JP" sz="2800" i="1" dirty="0">
                    <a:solidFill>
                      <a:schemeClr val="tx1"/>
                    </a:solidFill>
                  </a:rPr>
                  <a:t>Stark</a:t>
                </a:r>
                <a:r>
                  <a:rPr lang="ja-JP" altLang="en-US" sz="2800" i="1" dirty="0">
                    <a:solidFill>
                      <a:schemeClr val="tx1"/>
                    </a:solidFill>
                  </a:rPr>
                  <a:t>効果は</a:t>
                </a:r>
                <a:r>
                  <a:rPr lang="en-US" altLang="ja-JP" sz="2800" i="1" dirty="0">
                    <a:solidFill>
                      <a:schemeClr val="tx1"/>
                    </a:solidFill>
                  </a:rPr>
                  <a:t>2</a:t>
                </a:r>
                <a:r>
                  <a:rPr lang="ja-JP" altLang="en-US" sz="2800" i="1" dirty="0">
                    <a:solidFill>
                      <a:schemeClr val="tx1"/>
                    </a:solidFill>
                  </a:rPr>
                  <a:t>次に留まる（エネルギーのずれ）</a:t>
                </a:r>
                <a:endParaRPr lang="en-US" altLang="ja-JP" sz="2800" i="1" dirty="0">
                  <a:solidFill>
                    <a:schemeClr val="tx1"/>
                  </a:solidFill>
                </a:endParaRPr>
              </a:p>
              <a:p>
                <a:pPr marL="0" indent="0">
                  <a:buNone/>
                </a:pPr>
                <a:endParaRPr lang="en-US" altLang="ja-JP" sz="2800" i="1" dirty="0">
                  <a:solidFill>
                    <a:schemeClr val="tx1"/>
                  </a:solidFill>
                </a:endParaRPr>
              </a:p>
              <a:p>
                <a:pPr marL="0" indent="0">
                  <a:buNone/>
                </a:pPr>
                <a:r>
                  <a:rPr lang="ja-JP" altLang="en-US" sz="2800" b="1" dirty="0">
                    <a:solidFill>
                      <a:schemeClr val="tx1"/>
                    </a:solidFill>
                  </a:rPr>
                  <a:t>→</a:t>
                </a:r>
                <a:r>
                  <a:rPr lang="ja-JP" altLang="en-US" sz="2800" dirty="0">
                    <a:solidFill>
                      <a:schemeClr val="tx1"/>
                    </a:solidFill>
                  </a:rPr>
                  <a:t>核近傍では</a:t>
                </a:r>
                <a:r>
                  <a:rPr lang="ja-JP" altLang="en-US" sz="2800" b="1" dirty="0">
                    <a:solidFill>
                      <a:schemeClr val="tx1"/>
                    </a:solidFill>
                  </a:rPr>
                  <a:t>”近似的に“</a:t>
                </a:r>
                <a:r>
                  <a:rPr lang="en-US" altLang="ja-JP" sz="2800" b="1" dirty="0">
                    <a:solidFill>
                      <a:schemeClr val="tx1"/>
                    </a:solidFill>
                  </a:rPr>
                  <a:t> </a:t>
                </a:r>
                <a:r>
                  <a:rPr lang="en-US" altLang="ja-JP" sz="2800" i="1" dirty="0">
                    <a:solidFill>
                      <a:schemeClr val="tx1"/>
                    </a:solidFill>
                  </a:rPr>
                  <a:t>l</a:t>
                </a:r>
                <a:r>
                  <a:rPr lang="ja-JP" altLang="en-US" sz="2800" i="1" dirty="0">
                    <a:solidFill>
                      <a:schemeClr val="tx1"/>
                    </a:solidFill>
                  </a:rPr>
                  <a:t>がよい量子数としてふるまえる</a:t>
                </a:r>
                <a:endParaRPr lang="en-US" altLang="ja-JP" sz="2800" i="1" dirty="0">
                  <a:solidFill>
                    <a:schemeClr val="tx1"/>
                  </a:solidFill>
                </a:endParaRPr>
              </a:p>
              <a:p>
                <a:pPr marL="0" indent="0">
                  <a:buNone/>
                </a:pPr>
                <a:r>
                  <a:rPr lang="en-US" altLang="ja-JP" sz="2800" dirty="0">
                    <a:solidFill>
                      <a:schemeClr val="tx1"/>
                    </a:solidFill>
                  </a:rPr>
                  <a:t>SOI</a:t>
                </a:r>
                <a:r>
                  <a:rPr lang="ja-JP" altLang="en-US" sz="2800" dirty="0">
                    <a:solidFill>
                      <a:schemeClr val="tx1"/>
                    </a:solidFill>
                  </a:rPr>
                  <a:t>が比較的大きくスピン反転が起こりやすい領域では</a:t>
                </a:r>
                <a:r>
                  <a:rPr lang="en-US" altLang="ja-JP" sz="2800" dirty="0">
                    <a:solidFill>
                      <a:schemeClr val="tx1"/>
                    </a:solidFill>
                  </a:rPr>
                  <a:t>,</a:t>
                </a:r>
                <a:r>
                  <a:rPr lang="ja-JP" altLang="en-US" sz="2800" dirty="0">
                    <a:solidFill>
                      <a:schemeClr val="tx1"/>
                    </a:solidFill>
                  </a:rPr>
                  <a:t>パリティ保存が反転を抑制する</a:t>
                </a:r>
                <a:r>
                  <a:rPr lang="en-US" altLang="ja-JP" sz="2800" dirty="0">
                    <a:solidFill>
                      <a:schemeClr val="tx1"/>
                    </a:solidFill>
                  </a:rPr>
                  <a:t>.</a:t>
                </a: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mc:Choice>
        <mc:Fallback>
          <p:sp>
            <p:nvSpPr>
              <p:cNvPr id="3" name="コンテンツ プレースホルダー 2">
                <a:extLst>
                  <a:ext uri="{FF2B5EF4-FFF2-40B4-BE49-F238E27FC236}">
                    <a16:creationId xmlns:a16="http://schemas.microsoft.com/office/drawing/2014/main" id="{373D6B02-84D4-81DF-AFFE-4F692DCC54AB}"/>
                  </a:ext>
                </a:extLst>
              </p:cNvPr>
              <p:cNvSpPr>
                <a:spLocks noGrp="1" noRot="1" noChangeAspect="1" noMove="1" noResize="1" noEditPoints="1" noAdjustHandles="1" noChangeArrowheads="1" noChangeShapeType="1" noTextEdit="1"/>
              </p:cNvSpPr>
              <p:nvPr>
                <p:ph idx="1"/>
              </p:nvPr>
            </p:nvSpPr>
            <p:spPr>
              <a:xfrm>
                <a:off x="535871" y="1323600"/>
                <a:ext cx="10719318" cy="5459755"/>
              </a:xfrm>
              <a:blipFill>
                <a:blip r:embed="rId2"/>
                <a:stretch>
                  <a:fillRect l="-1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E9BF4396-97BB-7770-7DD0-586A6EB289AF}"/>
                  </a:ext>
                </a:extLst>
              </p:cNvPr>
              <p:cNvSpPr txBox="1"/>
              <p:nvPr/>
            </p:nvSpPr>
            <p:spPr>
              <a:xfrm>
                <a:off x="331694" y="1323600"/>
                <a:ext cx="10094259" cy="732060"/>
              </a:xfrm>
              <a:prstGeom prst="rect">
                <a:avLst/>
              </a:prstGeom>
              <a:noFill/>
            </p:spPr>
            <p:txBody>
              <a:bodyPr wrap="square" rtlCol="0">
                <a:spAutoFit/>
              </a:bodyPr>
              <a:lstStyle/>
              <a:p>
                <a:r>
                  <a:rPr kumimoji="1" lang="ja-JP" altLang="en-US" sz="2400" dirty="0"/>
                  <a:t>非断熱遷移項</a:t>
                </a:r>
                <a14:m>
                  <m:oMath xmlns:m="http://schemas.openxmlformats.org/officeDocument/2006/math">
                    <m:d>
                      <m:dPr>
                        <m:begChr m:val="⟨"/>
                        <m:endChr m:val="⟩"/>
                        <m:ctrlPr>
                          <a:rPr kumimoji="1" lang="en-US" altLang="ja-JP" sz="2400" i="1">
                            <a:latin typeface="Cambria Math" panose="02040503050406030204" pitchFamily="18" charset="0"/>
                          </a:rPr>
                        </m:ctrlPr>
                      </m:dPr>
                      <m:e>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𝜙</m:t>
                            </m:r>
                          </m:e>
                          <m:sub>
                            <m:r>
                              <a:rPr kumimoji="1" lang="en-US" altLang="ja-JP" sz="2400" i="1">
                                <a:latin typeface="Cambria Math" panose="02040503050406030204" pitchFamily="18" charset="0"/>
                              </a:rPr>
                              <m:t>↑↓</m:t>
                            </m:r>
                          </m:sub>
                        </m:sSub>
                        <m:d>
                          <m:dPr>
                            <m:begChr m:val="|"/>
                            <m:endChr m:val="|"/>
                            <m:ctrlPr>
                              <a:rPr kumimoji="1" lang="en-US" altLang="ja-JP" sz="2400" i="1">
                                <a:latin typeface="Cambria Math" panose="02040503050406030204" pitchFamily="18" charset="0"/>
                              </a:rPr>
                            </m:ctrlPr>
                          </m:dPr>
                          <m:e>
                            <m:f>
                              <m:fPr>
                                <m:ctrlPr>
                                  <a:rPr kumimoji="1" lang="en-US" altLang="ja-JP" sz="2400" i="1">
                                    <a:latin typeface="Cambria Math" panose="02040503050406030204" pitchFamily="18" charset="0"/>
                                  </a:rPr>
                                </m:ctrlPr>
                              </m:fPr>
                              <m:num>
                                <m:r>
                                  <a:rPr kumimoji="1" lang="en-US" altLang="ja-JP" sz="2400" i="1">
                                    <a:latin typeface="Cambria Math" panose="02040503050406030204" pitchFamily="18" charset="0"/>
                                  </a:rPr>
                                  <m:t>𝑑</m:t>
                                </m:r>
                              </m:num>
                              <m:den>
                                <m:r>
                                  <a:rPr kumimoji="1" lang="en-US" altLang="ja-JP" sz="2400" i="1">
                                    <a:latin typeface="Cambria Math" panose="02040503050406030204" pitchFamily="18" charset="0"/>
                                  </a:rPr>
                                  <m:t>𝑑</m:t>
                                </m:r>
                                <m:r>
                                  <a:rPr kumimoji="1" lang="en-US" altLang="ja-JP" sz="2400" i="1">
                                    <a:latin typeface="Cambria Math" panose="02040503050406030204" pitchFamily="18" charset="0"/>
                                  </a:rPr>
                                  <m:t>𝜂</m:t>
                                </m:r>
                              </m:den>
                            </m:f>
                          </m:e>
                        </m:d>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𝜙</m:t>
                            </m:r>
                          </m:e>
                          <m:sub>
                            <m:r>
                              <a:rPr kumimoji="1" lang="en-US" altLang="ja-JP" sz="2400" i="1">
                                <a:latin typeface="Cambria Math" panose="02040503050406030204" pitchFamily="18" charset="0"/>
                              </a:rPr>
                              <m:t>↓↑</m:t>
                            </m:r>
                          </m:sub>
                        </m:sSub>
                      </m:e>
                    </m:d>
                  </m:oMath>
                </a14:m>
                <a:r>
                  <a:rPr kumimoji="1" lang="ja-JP" altLang="en-US" sz="2400" dirty="0"/>
                  <a:t>は市松模様柄の構造を持つ</a:t>
                </a:r>
              </a:p>
            </p:txBody>
          </p:sp>
        </mc:Choice>
        <mc:Fallback xmlns="">
          <p:sp>
            <p:nvSpPr>
              <p:cNvPr id="4" name="テキスト ボックス 3">
                <a:extLst>
                  <a:ext uri="{FF2B5EF4-FFF2-40B4-BE49-F238E27FC236}">
                    <a16:creationId xmlns:a16="http://schemas.microsoft.com/office/drawing/2014/main" id="{E9BF4396-97BB-7770-7DD0-586A6EB289AF}"/>
                  </a:ext>
                </a:extLst>
              </p:cNvPr>
              <p:cNvSpPr txBox="1">
                <a:spLocks noRot="1" noChangeAspect="1" noMove="1" noResize="1" noEditPoints="1" noAdjustHandles="1" noChangeArrowheads="1" noChangeShapeType="1" noTextEdit="1"/>
              </p:cNvSpPr>
              <p:nvPr/>
            </p:nvSpPr>
            <p:spPr>
              <a:xfrm>
                <a:off x="331694" y="1323600"/>
                <a:ext cx="10094259" cy="732060"/>
              </a:xfrm>
              <a:prstGeom prst="rect">
                <a:avLst/>
              </a:prstGeom>
              <a:blipFill>
                <a:blip r:embed="rId3"/>
                <a:stretch>
                  <a:fillRect l="-906" b="-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520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FD15-8A90-27AE-1803-4F05B1F159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829507-6CF0-9B14-AF43-AA24C0B6B27A}"/>
              </a:ext>
            </a:extLst>
          </p:cNvPr>
          <p:cNvSpPr>
            <a:spLocks noGrp="1"/>
          </p:cNvSpPr>
          <p:nvPr>
            <p:ph type="title"/>
          </p:nvPr>
        </p:nvSpPr>
        <p:spPr>
          <a:xfrm>
            <a:off x="535871" y="64771"/>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4A721A8F-E1C3-3ED6-A246-C265C40B33A3}"/>
              </a:ext>
            </a:extLst>
          </p:cNvPr>
          <p:cNvSpPr>
            <a:spLocks noGrp="1"/>
          </p:cNvSpPr>
          <p:nvPr>
            <p:ph idx="1"/>
          </p:nvPr>
        </p:nvSpPr>
        <p:spPr>
          <a:xfrm>
            <a:off x="535871" y="1323600"/>
            <a:ext cx="10719318" cy="4817223"/>
          </a:xfrm>
        </p:spPr>
        <p:txBody>
          <a:bodyPr>
            <a:normAutofit/>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p:pic>
        <p:nvPicPr>
          <p:cNvPr id="6" name="図 5">
            <a:extLst>
              <a:ext uri="{FF2B5EF4-FFF2-40B4-BE49-F238E27FC236}">
                <a16:creationId xmlns:a16="http://schemas.microsoft.com/office/drawing/2014/main" id="{9E64A751-D0A7-77B7-C25D-0598862CBDED}"/>
              </a:ext>
            </a:extLst>
          </p:cNvPr>
          <p:cNvPicPr>
            <a:picLocks noChangeAspect="1"/>
          </p:cNvPicPr>
          <p:nvPr/>
        </p:nvPicPr>
        <p:blipFill>
          <a:blip r:embed="rId2"/>
          <a:srcRect/>
          <a:stretch/>
        </p:blipFill>
        <p:spPr>
          <a:xfrm>
            <a:off x="877742" y="1446245"/>
            <a:ext cx="9507229" cy="5424063"/>
          </a:xfrm>
          <a:prstGeom prst="rect">
            <a:avLst/>
          </a:prstGeom>
        </p:spPr>
      </p:pic>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1CC61BC4-E1F3-62E9-B757-56BD72C7ACD9}"/>
                  </a:ext>
                </a:extLst>
              </p:cNvPr>
              <p:cNvSpPr txBox="1"/>
              <p:nvPr/>
            </p:nvSpPr>
            <p:spPr>
              <a:xfrm>
                <a:off x="435722" y="710230"/>
                <a:ext cx="10390276" cy="828432"/>
              </a:xfrm>
              <a:prstGeom prst="rect">
                <a:avLst/>
              </a:prstGeom>
              <a:noFill/>
            </p:spPr>
            <p:txBody>
              <a:bodyPr wrap="square" rtlCol="0">
                <a:spAutoFit/>
              </a:bodyPr>
              <a:lstStyle/>
              <a:p>
                <a:r>
                  <a:rPr kumimoji="1" lang="en-US" altLang="ja-JP" dirty="0"/>
                  <a:t>TDSE</a:t>
                </a:r>
                <a:r>
                  <a:rPr kumimoji="1" lang="ja-JP" altLang="en-US" dirty="0"/>
                  <a:t>の結果として得た垂直運動量分布</a:t>
                </a:r>
                <a:r>
                  <a:rPr kumimoji="1" lang="en-US" altLang="ja-JP" dirty="0"/>
                  <a:t>(</a:t>
                </a:r>
                <a:r>
                  <a:rPr kumimoji="1" lang="ja-JP" altLang="en-US" dirty="0"/>
                  <a:t>電場の偏光方向に垂直な方向の電子の運動量</a:t>
                </a:r>
                <a:r>
                  <a:rPr kumimoji="1" lang="en-US" altLang="ja-JP" dirty="0"/>
                  <a:t>)</a:t>
                </a:r>
                <a:r>
                  <a:rPr kumimoji="1" lang="ja-JP" altLang="en-US" dirty="0"/>
                  <a:t>の両対数グラフを直線でフィットした結果</a:t>
                </a:r>
                <a14:m>
                  <m:oMath xmlns:m="http://schemas.openxmlformats.org/officeDocument/2006/math">
                    <m:r>
                      <a:rPr kumimoji="1" lang="ja-JP" altLang="en-US" sz="2400" b="0" i="1" dirty="0">
                        <a:latin typeface="Cambria Math" panose="02040503050406030204" pitchFamily="18" charset="0"/>
                      </a:rPr>
                      <m:t>　</m:t>
                    </m:r>
                    <m:r>
                      <a:rPr kumimoji="1" lang="ja-JP" altLang="en-US" sz="2400" i="1" dirty="0" smtClean="0">
                        <a:latin typeface="Cambria Math" panose="02040503050406030204" pitchFamily="18" charset="0"/>
                      </a:rPr>
                      <m:t>　</m:t>
                    </m:r>
                    <m:r>
                      <a:rPr kumimoji="1" lang="ja-JP" altLang="en-US" sz="2400" i="1" dirty="0">
                        <a:latin typeface="Cambria Math" panose="02040503050406030204" pitchFamily="18" charset="0"/>
                      </a:rPr>
                      <m:t>　</m:t>
                    </m:r>
                    <m:r>
                      <a:rPr kumimoji="1" lang="ja-JP" altLang="en-US" sz="2400" i="1" dirty="0" smtClean="0">
                        <a:latin typeface="Cambria Math" panose="02040503050406030204" pitchFamily="18" charset="0"/>
                      </a:rPr>
                      <m:t>　</m:t>
                    </m:r>
                    <m:r>
                      <a:rPr kumimoji="1" lang="en-US" altLang="ja-JP" sz="2400" b="0" i="1" smtClean="0">
                        <a:latin typeface="Cambria Math" panose="02040503050406030204" pitchFamily="18" charset="0"/>
                      </a:rPr>
                      <m:t>𝑊</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m:t>
                            </m:r>
                          </m:sub>
                        </m:sSub>
                      </m:e>
                    </m:d>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m:t>
                        </m:r>
                      </m:sub>
                      <m:sup>
                        <m:r>
                          <a:rPr kumimoji="1" lang="en-US" altLang="ja-JP" sz="2400" b="0" i="1" smtClean="0">
                            <a:latin typeface="Cambria Math" panose="02040503050406030204" pitchFamily="18" charset="0"/>
                          </a:rPr>
                          <m:t>2</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𝑙</m:t>
                            </m:r>
                          </m:sub>
                        </m:sSub>
                      </m:sup>
                    </m:sSubSup>
                  </m:oMath>
                </a14:m>
                <a:endParaRPr kumimoji="1" lang="ja-JP" altLang="en-US" sz="2400" dirty="0"/>
              </a:p>
            </p:txBody>
          </p:sp>
        </mc:Choice>
        <mc:Fallback>
          <p:sp>
            <p:nvSpPr>
              <p:cNvPr id="4" name="テキスト ボックス 3">
                <a:extLst>
                  <a:ext uri="{FF2B5EF4-FFF2-40B4-BE49-F238E27FC236}">
                    <a16:creationId xmlns:a16="http://schemas.microsoft.com/office/drawing/2014/main" id="{1CC61BC4-E1F3-62E9-B757-56BD72C7ACD9}"/>
                  </a:ext>
                </a:extLst>
              </p:cNvPr>
              <p:cNvSpPr txBox="1">
                <a:spLocks noRot="1" noChangeAspect="1" noMove="1" noResize="1" noEditPoints="1" noAdjustHandles="1" noChangeArrowheads="1" noChangeShapeType="1" noTextEdit="1"/>
              </p:cNvSpPr>
              <p:nvPr/>
            </p:nvSpPr>
            <p:spPr>
              <a:xfrm>
                <a:off x="435722" y="710230"/>
                <a:ext cx="10390276" cy="828432"/>
              </a:xfrm>
              <a:prstGeom prst="rect">
                <a:avLst/>
              </a:prstGeom>
              <a:blipFill>
                <a:blip r:embed="rId3"/>
                <a:stretch>
                  <a:fillRect l="-469" t="-7407" b="-88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10751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991D3-D888-DCC5-8865-777518E1CF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2840E2-615F-2C27-CC6E-634CC47B49CA}"/>
              </a:ext>
            </a:extLst>
          </p:cNvPr>
          <p:cNvSpPr>
            <a:spLocks noGrp="1"/>
          </p:cNvSpPr>
          <p:nvPr>
            <p:ph type="title"/>
          </p:nvPr>
        </p:nvSpPr>
        <p:spPr>
          <a:xfrm>
            <a:off x="535871" y="64771"/>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CAF23E97-409C-5715-9DBA-1B61FCE91AAD}"/>
              </a:ext>
            </a:extLst>
          </p:cNvPr>
          <p:cNvSpPr>
            <a:spLocks noGrp="1"/>
          </p:cNvSpPr>
          <p:nvPr>
            <p:ph idx="1"/>
          </p:nvPr>
        </p:nvSpPr>
        <p:spPr>
          <a:xfrm>
            <a:off x="535871" y="1323600"/>
            <a:ext cx="10719318" cy="4817223"/>
          </a:xfrm>
        </p:spPr>
        <p:txBody>
          <a:bodyPr>
            <a:normAutofit/>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8033F934-4A2D-BE4B-4E28-CA48071AEB45}"/>
                  </a:ext>
                </a:extLst>
              </p:cNvPr>
              <p:cNvSpPr txBox="1"/>
              <p:nvPr/>
            </p:nvSpPr>
            <p:spPr>
              <a:xfrm>
                <a:off x="435722" y="710230"/>
                <a:ext cx="10390276" cy="828432"/>
              </a:xfrm>
              <a:prstGeom prst="rect">
                <a:avLst/>
              </a:prstGeom>
              <a:noFill/>
            </p:spPr>
            <p:txBody>
              <a:bodyPr wrap="square" rtlCol="0">
                <a:spAutoFit/>
              </a:bodyPr>
              <a:lstStyle/>
              <a:p>
                <a:r>
                  <a:rPr kumimoji="1" lang="en-US" altLang="ja-JP" dirty="0"/>
                  <a:t>TDSE</a:t>
                </a:r>
                <a:r>
                  <a:rPr kumimoji="1" lang="ja-JP" altLang="en-US" dirty="0"/>
                  <a:t>の結果として得た垂直運動量分布</a:t>
                </a:r>
                <a:r>
                  <a:rPr kumimoji="1" lang="en-US" altLang="ja-JP" dirty="0"/>
                  <a:t>(</a:t>
                </a:r>
                <a:r>
                  <a:rPr kumimoji="1" lang="ja-JP" altLang="en-US" dirty="0"/>
                  <a:t>電場の偏光方向に垂直な方向の電子の運動量</a:t>
                </a:r>
                <a:r>
                  <a:rPr kumimoji="1" lang="en-US" altLang="ja-JP" dirty="0"/>
                  <a:t>)</a:t>
                </a:r>
                <a:r>
                  <a:rPr kumimoji="1" lang="ja-JP" altLang="en-US" dirty="0"/>
                  <a:t>の両対数グラフを直線でフィットした結果</a:t>
                </a:r>
                <a14:m>
                  <m:oMath xmlns:m="http://schemas.openxmlformats.org/officeDocument/2006/math">
                    <m:r>
                      <a:rPr kumimoji="1" lang="ja-JP" altLang="en-US" sz="2400" b="0" i="1" dirty="0">
                        <a:latin typeface="Cambria Math" panose="02040503050406030204" pitchFamily="18" charset="0"/>
                      </a:rPr>
                      <m:t>　</m:t>
                    </m:r>
                    <m:r>
                      <a:rPr kumimoji="1" lang="ja-JP" altLang="en-US" sz="2400" i="1" dirty="0" smtClean="0">
                        <a:latin typeface="Cambria Math" panose="02040503050406030204" pitchFamily="18" charset="0"/>
                      </a:rPr>
                      <m:t>　</m:t>
                    </m:r>
                    <m:r>
                      <a:rPr kumimoji="1" lang="ja-JP" altLang="en-US" sz="2400" i="1" dirty="0">
                        <a:latin typeface="Cambria Math" panose="02040503050406030204" pitchFamily="18" charset="0"/>
                      </a:rPr>
                      <m:t>　</m:t>
                    </m:r>
                    <m:r>
                      <a:rPr kumimoji="1" lang="ja-JP" altLang="en-US" sz="2400" i="1" dirty="0" smtClean="0">
                        <a:latin typeface="Cambria Math" panose="02040503050406030204" pitchFamily="18" charset="0"/>
                      </a:rPr>
                      <m:t>　</m:t>
                    </m:r>
                    <m:r>
                      <a:rPr kumimoji="1" lang="en-US" altLang="ja-JP" sz="2400" b="0" i="1" smtClean="0">
                        <a:latin typeface="Cambria Math" panose="02040503050406030204" pitchFamily="18" charset="0"/>
                      </a:rPr>
                      <m:t>𝑊</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m:t>
                            </m:r>
                          </m:sub>
                        </m:sSub>
                      </m:e>
                    </m:d>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m:t>
                        </m:r>
                      </m:sub>
                      <m:sup>
                        <m:r>
                          <a:rPr kumimoji="1" lang="en-US" altLang="ja-JP" sz="2400" b="0" i="1" smtClean="0">
                            <a:latin typeface="Cambria Math" panose="02040503050406030204" pitchFamily="18" charset="0"/>
                          </a:rPr>
                          <m:t>2</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𝑚</m:t>
                            </m:r>
                          </m:e>
                          <m:sub>
                            <m:r>
                              <a:rPr kumimoji="1" lang="en-US" altLang="ja-JP" sz="2400" b="0" i="1" smtClean="0">
                                <a:latin typeface="Cambria Math" panose="02040503050406030204" pitchFamily="18" charset="0"/>
                              </a:rPr>
                              <m:t>𝑙</m:t>
                            </m:r>
                          </m:sub>
                        </m:sSub>
                      </m:sup>
                    </m:sSubSup>
                  </m:oMath>
                </a14:m>
                <a:endParaRPr kumimoji="1" lang="ja-JP" altLang="en-US" sz="2400" dirty="0"/>
              </a:p>
            </p:txBody>
          </p:sp>
        </mc:Choice>
        <mc:Fallback>
          <p:sp>
            <p:nvSpPr>
              <p:cNvPr id="4" name="テキスト ボックス 3">
                <a:extLst>
                  <a:ext uri="{FF2B5EF4-FFF2-40B4-BE49-F238E27FC236}">
                    <a16:creationId xmlns:a16="http://schemas.microsoft.com/office/drawing/2014/main" id="{8033F934-4A2D-BE4B-4E28-CA48071AEB45}"/>
                  </a:ext>
                </a:extLst>
              </p:cNvPr>
              <p:cNvSpPr txBox="1">
                <a:spLocks noRot="1" noChangeAspect="1" noMove="1" noResize="1" noEditPoints="1" noAdjustHandles="1" noChangeArrowheads="1" noChangeShapeType="1" noTextEdit="1"/>
              </p:cNvSpPr>
              <p:nvPr/>
            </p:nvSpPr>
            <p:spPr>
              <a:xfrm>
                <a:off x="435722" y="710230"/>
                <a:ext cx="10390276" cy="828432"/>
              </a:xfrm>
              <a:prstGeom prst="rect">
                <a:avLst/>
              </a:prstGeom>
              <a:blipFill>
                <a:blip r:embed="rId2"/>
                <a:stretch>
                  <a:fillRect l="-469" t="-7407" b="-8889"/>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0AF3291C-D9B5-C1C6-37DC-99397CD81839}"/>
              </a:ext>
            </a:extLst>
          </p:cNvPr>
          <p:cNvPicPr>
            <a:picLocks noChangeAspect="1"/>
          </p:cNvPicPr>
          <p:nvPr/>
        </p:nvPicPr>
        <p:blipFill>
          <a:blip r:embed="rId3"/>
          <a:srcRect/>
          <a:stretch/>
        </p:blipFill>
        <p:spPr>
          <a:xfrm>
            <a:off x="1073020" y="1552912"/>
            <a:ext cx="9377266" cy="5321941"/>
          </a:xfrm>
          <a:prstGeom prst="rect">
            <a:avLst/>
          </a:prstGeom>
        </p:spPr>
      </p:pic>
    </p:spTree>
    <p:extLst>
      <p:ext uri="{BB962C8B-B14F-4D97-AF65-F5344CB8AC3E}">
        <p14:creationId xmlns:p14="http://schemas.microsoft.com/office/powerpoint/2010/main" val="49382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DBD3E-D34E-945F-CA36-C220299A2E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CEC8F10-6AEA-2AC1-04DC-9D0E4E7A8B36}"/>
              </a:ext>
            </a:extLst>
          </p:cNvPr>
          <p:cNvSpPr>
            <a:spLocks noGrp="1"/>
          </p:cNvSpPr>
          <p:nvPr>
            <p:ph type="title"/>
          </p:nvPr>
        </p:nvSpPr>
        <p:spPr>
          <a:xfrm>
            <a:off x="677333" y="609600"/>
            <a:ext cx="9981701" cy="842682"/>
          </a:xfrm>
        </p:spPr>
        <p:txBody>
          <a:bodyPr>
            <a:normAutofit fontScale="90000"/>
          </a:bodyPr>
          <a:lstStyle/>
          <a:p>
            <a:r>
              <a:rPr kumimoji="1" lang="ja-JP" altLang="en-US" dirty="0">
                <a:solidFill>
                  <a:schemeClr val="tx1"/>
                </a:solidFill>
              </a:rPr>
              <a:t>シーガート状態法によるトンネルイオン化過程の解析</a:t>
            </a:r>
          </a:p>
        </p:txBody>
      </p:sp>
      <p:sp>
        <p:nvSpPr>
          <p:cNvPr id="3" name="コンテンツ プレースホルダー 2">
            <a:extLst>
              <a:ext uri="{FF2B5EF4-FFF2-40B4-BE49-F238E27FC236}">
                <a16:creationId xmlns:a16="http://schemas.microsoft.com/office/drawing/2014/main" id="{8642CD6E-614D-573B-8853-A3287B6DFC5E}"/>
              </a:ext>
            </a:extLst>
          </p:cNvPr>
          <p:cNvSpPr>
            <a:spLocks noGrp="1"/>
          </p:cNvSpPr>
          <p:nvPr>
            <p:ph idx="1"/>
          </p:nvPr>
        </p:nvSpPr>
        <p:spPr>
          <a:xfrm>
            <a:off x="535871" y="1323600"/>
            <a:ext cx="10719318" cy="4817223"/>
          </a:xfrm>
        </p:spPr>
        <p:txBody>
          <a:bodyPr>
            <a:normAutofit/>
          </a:bodyPr>
          <a:lstStyle/>
          <a:p>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p:sp>
        <p:nvSpPr>
          <p:cNvPr id="5" name="テキスト ボックス 4">
            <a:extLst>
              <a:ext uri="{FF2B5EF4-FFF2-40B4-BE49-F238E27FC236}">
                <a16:creationId xmlns:a16="http://schemas.microsoft.com/office/drawing/2014/main" id="{2652049B-B618-3BE1-18F9-08F15378760D}"/>
              </a:ext>
            </a:extLst>
          </p:cNvPr>
          <p:cNvSpPr txBox="1"/>
          <p:nvPr/>
        </p:nvSpPr>
        <p:spPr>
          <a:xfrm>
            <a:off x="780677" y="1300776"/>
            <a:ext cx="9981701" cy="5016758"/>
          </a:xfrm>
          <a:prstGeom prst="rect">
            <a:avLst/>
          </a:prstGeom>
          <a:noFill/>
        </p:spPr>
        <p:txBody>
          <a:bodyPr wrap="square" rtlCol="0">
            <a:spAutoFit/>
          </a:bodyPr>
          <a:lstStyle/>
          <a:p>
            <a:r>
              <a:rPr kumimoji="1" lang="ja-JP" altLang="en-US" sz="3200" dirty="0"/>
              <a:t>トンネルイオン化の流れ</a:t>
            </a:r>
            <a:endParaRPr kumimoji="1" lang="en-US" altLang="ja-JP" sz="3200" dirty="0"/>
          </a:p>
          <a:p>
            <a:endParaRPr kumimoji="1" lang="en-US" altLang="ja-JP" sz="2400" dirty="0"/>
          </a:p>
          <a:p>
            <a:r>
              <a:rPr kumimoji="1" lang="ja-JP" altLang="en-US" sz="2400" dirty="0"/>
              <a:t>     </a:t>
            </a:r>
            <a:r>
              <a:rPr kumimoji="1" lang="en-US" altLang="ja-JP" sz="2400" dirty="0"/>
              <a:t>1:</a:t>
            </a:r>
            <a:r>
              <a:rPr kumimoji="1" lang="ja-JP" altLang="en-US" sz="2400" dirty="0"/>
              <a:t>電場によってポテンシャルが傾き</a:t>
            </a:r>
            <a:r>
              <a:rPr kumimoji="1" lang="en-US" altLang="ja-JP" sz="2400" dirty="0"/>
              <a:t>,</a:t>
            </a:r>
            <a:r>
              <a:rPr kumimoji="1" lang="ja-JP" altLang="en-US" sz="2400"/>
              <a:t>トンネル現象を</a:t>
            </a:r>
            <a:r>
              <a:rPr kumimoji="1" lang="ja-JP" altLang="en-US" sz="2400" dirty="0"/>
              <a:t>起こせるようになる</a:t>
            </a:r>
            <a:endParaRPr kumimoji="1" lang="en-US" altLang="ja-JP" sz="2400" dirty="0"/>
          </a:p>
          <a:p>
            <a:pPr marL="342900" indent="-342900">
              <a:buFont typeface="Arial" panose="020B0604020202020204" pitchFamily="34" charset="0"/>
              <a:buChar char="•"/>
            </a:pPr>
            <a:endParaRPr kumimoji="1" lang="en-US" altLang="ja-JP" sz="2400" dirty="0"/>
          </a:p>
          <a:p>
            <a:r>
              <a:rPr kumimoji="1" lang="en-US" altLang="ja-JP" sz="2400" dirty="0"/>
              <a:t>     2:</a:t>
            </a:r>
            <a:r>
              <a:rPr kumimoji="1" lang="ja-JP" altLang="en-US" sz="2400" dirty="0"/>
              <a:t>核近傍では近似的に対称性が保存される</a:t>
            </a:r>
            <a:r>
              <a:rPr kumimoji="1" lang="en-US" altLang="ja-JP" sz="2400" dirty="0"/>
              <a:t>.</a:t>
            </a:r>
          </a:p>
          <a:p>
            <a:pPr lvl="1"/>
            <a:r>
              <a:rPr kumimoji="1" lang="ja-JP" altLang="en-US" sz="2400" dirty="0"/>
              <a:t>→原子核のポテンシャルが持つパリティ等の対称性を持っている</a:t>
            </a:r>
            <a:br>
              <a:rPr kumimoji="1" lang="en-US" altLang="ja-JP" sz="2400" dirty="0"/>
            </a:br>
            <a:endParaRPr kumimoji="1" lang="en-US" altLang="ja-JP" sz="2400" dirty="0"/>
          </a:p>
          <a:p>
            <a:pPr lvl="1"/>
            <a:r>
              <a:rPr kumimoji="1" lang="en-US" altLang="ja-JP" sz="2400" dirty="0"/>
              <a:t>3:</a:t>
            </a:r>
            <a:r>
              <a:rPr kumimoji="1" lang="ja-JP" altLang="en-US" sz="2400" dirty="0"/>
              <a:t>核から遠ざかるにつれ</a:t>
            </a:r>
            <a:r>
              <a:rPr kumimoji="1" lang="en-US" altLang="ja-JP" sz="2400" dirty="0"/>
              <a:t>,Stark</a:t>
            </a:r>
            <a:r>
              <a:rPr kumimoji="1" lang="ja-JP" altLang="en-US" sz="2400" dirty="0"/>
              <a:t>混合によって複数の</a:t>
            </a:r>
            <a:r>
              <a:rPr kumimoji="1" lang="en-US" altLang="ja-JP" sz="2400" i="1" dirty="0"/>
              <a:t>l</a:t>
            </a:r>
            <a:r>
              <a:rPr kumimoji="1" lang="ja-JP" altLang="en-US" sz="2400" i="1" dirty="0"/>
              <a:t>が混ざった状態に移っていく</a:t>
            </a:r>
            <a:endParaRPr kumimoji="1" lang="en-US" altLang="ja-JP" sz="2400" dirty="0"/>
          </a:p>
          <a:p>
            <a:pPr lvl="1"/>
            <a:endParaRPr kumimoji="1" lang="en-US" altLang="ja-JP" sz="2400" dirty="0"/>
          </a:p>
          <a:p>
            <a:pPr lvl="1"/>
            <a:r>
              <a:rPr kumimoji="1" lang="en-US" altLang="ja-JP" sz="2400" dirty="0"/>
              <a:t>2</a:t>
            </a:r>
            <a:r>
              <a:rPr kumimoji="1" lang="ja-JP" altLang="en-US" sz="2400" dirty="0"/>
              <a:t>と</a:t>
            </a:r>
            <a:r>
              <a:rPr kumimoji="1" lang="en-US" altLang="ja-JP" sz="2400" dirty="0"/>
              <a:t>3</a:t>
            </a:r>
            <a:r>
              <a:rPr kumimoji="1" lang="ja-JP" altLang="en-US" sz="2400" dirty="0"/>
              <a:t>の間は断熱的に移っていく→核近傍のパリティ</a:t>
            </a:r>
            <a:r>
              <a:rPr kumimoji="1" lang="en-US" altLang="ja-JP" sz="2400" dirty="0"/>
              <a:t>,</a:t>
            </a:r>
            <a:r>
              <a:rPr kumimoji="1" lang="ja-JP" altLang="en-US" sz="2400" dirty="0"/>
              <a:t>スピンの状態と遠方での</a:t>
            </a:r>
            <a:r>
              <a:rPr kumimoji="1" lang="en-US" altLang="ja-JP" sz="2400" dirty="0"/>
              <a:t>Stark</a:t>
            </a:r>
            <a:r>
              <a:rPr kumimoji="1" lang="ja-JP" altLang="en-US" sz="2400" dirty="0"/>
              <a:t>状態は一対一対応している</a:t>
            </a:r>
            <a:r>
              <a:rPr kumimoji="1" lang="en-US" altLang="ja-JP" sz="2400" dirty="0"/>
              <a:t>.</a:t>
            </a:r>
          </a:p>
        </p:txBody>
      </p:sp>
    </p:spTree>
    <p:extLst>
      <p:ext uri="{BB962C8B-B14F-4D97-AF65-F5344CB8AC3E}">
        <p14:creationId xmlns:p14="http://schemas.microsoft.com/office/powerpoint/2010/main" val="28640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268E-1775-CCB6-54C7-0C73D3B844F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42EC4E-E225-01B8-005F-F4A3F6C0056E}"/>
              </a:ext>
            </a:extLst>
          </p:cNvPr>
          <p:cNvSpPr>
            <a:spLocks noGrp="1"/>
          </p:cNvSpPr>
          <p:nvPr>
            <p:ph type="title"/>
          </p:nvPr>
        </p:nvSpPr>
        <p:spPr>
          <a:xfrm>
            <a:off x="677333" y="609600"/>
            <a:ext cx="9981701" cy="842682"/>
          </a:xfrm>
        </p:spPr>
        <p:txBody>
          <a:bodyPr>
            <a:normAutofit/>
          </a:bodyPr>
          <a:lstStyle/>
          <a:p>
            <a:r>
              <a:rPr kumimoji="1" lang="ja-JP" altLang="en-US" dirty="0">
                <a:solidFill>
                  <a:schemeClr val="tx1"/>
                </a:solidFill>
              </a:rPr>
              <a:t>まとめ</a:t>
            </a:r>
          </a:p>
        </p:txBody>
      </p:sp>
      <p:sp>
        <p:nvSpPr>
          <p:cNvPr id="3" name="コンテンツ プレースホルダー 2">
            <a:extLst>
              <a:ext uri="{FF2B5EF4-FFF2-40B4-BE49-F238E27FC236}">
                <a16:creationId xmlns:a16="http://schemas.microsoft.com/office/drawing/2014/main" id="{B3E9F7C9-1F31-EAE7-25AB-B36C734E8B0D}"/>
              </a:ext>
            </a:extLst>
          </p:cNvPr>
          <p:cNvSpPr>
            <a:spLocks noGrp="1"/>
          </p:cNvSpPr>
          <p:nvPr>
            <p:ph idx="1"/>
          </p:nvPr>
        </p:nvSpPr>
        <p:spPr>
          <a:xfrm>
            <a:off x="535871" y="1323600"/>
            <a:ext cx="10719318" cy="4817223"/>
          </a:xfrm>
        </p:spPr>
        <p:txBody>
          <a:bodyPr>
            <a:normAutofit/>
          </a:bodyPr>
          <a:lstStyle/>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lang="en-US" altLang="ja-JP" sz="2000" dirty="0">
              <a:solidFill>
                <a:schemeClr val="tx1"/>
              </a:solidFill>
            </a:endParaRPr>
          </a:p>
          <a:p>
            <a:pPr marL="0" indent="0">
              <a:buNone/>
            </a:pPr>
            <a:endParaRPr kumimoji="1" lang="en-US" altLang="ja-JP" sz="2000" dirty="0">
              <a:solidFill>
                <a:schemeClr val="tx1"/>
              </a:solidFill>
            </a:endParaRPr>
          </a:p>
          <a:p>
            <a:pPr marL="0" indent="0">
              <a:buNone/>
            </a:pPr>
            <a:endParaRPr kumimoji="1" lang="en-US" altLang="ja-JP" sz="2000" b="0" dirty="0">
              <a:solidFill>
                <a:schemeClr val="tx1"/>
              </a:solidFill>
            </a:endParaRPr>
          </a:p>
          <a:p>
            <a:pPr marL="0" indent="0">
              <a:buNone/>
            </a:pPr>
            <a:endParaRPr kumimoji="1" lang="en-US" altLang="ja-JP" sz="2000" dirty="0">
              <a:solidFill>
                <a:schemeClr val="tx1"/>
              </a:solidFill>
            </a:endParaRPr>
          </a:p>
        </p:txBody>
      </p:sp>
      <p:sp>
        <p:nvSpPr>
          <p:cNvPr id="5" name="テキスト ボックス 4">
            <a:extLst>
              <a:ext uri="{FF2B5EF4-FFF2-40B4-BE49-F238E27FC236}">
                <a16:creationId xmlns:a16="http://schemas.microsoft.com/office/drawing/2014/main" id="{E3E8CEE3-4C93-C53A-2D5E-A47794F7A420}"/>
              </a:ext>
            </a:extLst>
          </p:cNvPr>
          <p:cNvSpPr txBox="1"/>
          <p:nvPr/>
        </p:nvSpPr>
        <p:spPr>
          <a:xfrm>
            <a:off x="677333" y="1288174"/>
            <a:ext cx="10435426" cy="501675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200" dirty="0"/>
              <a:t>非断熱遷移によるスピン反転は核近傍でクーロンポテンシャルが支配的なことによる対称性の近似的な保存により抑制される</a:t>
            </a:r>
            <a:endParaRPr kumimoji="1" lang="en-US" altLang="ja-JP" sz="3200" dirty="0"/>
          </a:p>
          <a:p>
            <a:pPr marL="285750" indent="-285750">
              <a:buFont typeface="Arial" panose="020B0604020202020204" pitchFamily="34" charset="0"/>
              <a:buChar char="•"/>
            </a:pPr>
            <a:endParaRPr kumimoji="1" lang="en-US" altLang="ja-JP" sz="3200" dirty="0"/>
          </a:p>
          <a:p>
            <a:pPr marL="285750" indent="-285750">
              <a:buFont typeface="Arial" panose="020B0604020202020204" pitchFamily="34" charset="0"/>
              <a:buChar char="•"/>
            </a:pPr>
            <a:r>
              <a:rPr kumimoji="1" lang="ja-JP" altLang="en-US" sz="3200" dirty="0"/>
              <a:t>非断熱遷移でスピンが反転した場合は</a:t>
            </a:r>
            <a:r>
              <a:rPr kumimoji="1" lang="en-US" altLang="ja-JP" sz="3200" dirty="0"/>
              <a:t>,l</a:t>
            </a:r>
            <a:r>
              <a:rPr kumimoji="1" lang="ja-JP" altLang="en-US" sz="3200" dirty="0"/>
              <a:t>が増えなければならず</a:t>
            </a:r>
            <a:r>
              <a:rPr kumimoji="1" lang="en-US" altLang="ja-JP" sz="3200" dirty="0"/>
              <a:t>,</a:t>
            </a:r>
            <a:r>
              <a:rPr kumimoji="1" lang="ja-JP" altLang="en-US" sz="3200" dirty="0"/>
              <a:t>結果として遠心力ポテンシャルの増大によって透過確率が指数関数的に減衰</a:t>
            </a:r>
            <a:endParaRPr kumimoji="1" lang="en-US" altLang="ja-JP" sz="3200" dirty="0"/>
          </a:p>
          <a:p>
            <a:pPr marL="285750" indent="-285750">
              <a:buFont typeface="Arial" panose="020B0604020202020204" pitchFamily="34" charset="0"/>
              <a:buChar char="•"/>
            </a:pPr>
            <a:endParaRPr kumimoji="1" lang="en-US" altLang="ja-JP" sz="3200" dirty="0"/>
          </a:p>
          <a:p>
            <a:pPr marL="285750" indent="-285750">
              <a:buFont typeface="Arial" panose="020B0604020202020204" pitchFamily="34" charset="0"/>
              <a:buChar char="•"/>
            </a:pPr>
            <a:r>
              <a:rPr kumimoji="1" lang="ja-JP" altLang="en-US" sz="3200" dirty="0"/>
              <a:t>結果</a:t>
            </a:r>
            <a:r>
              <a:rPr kumimoji="1" lang="en-US" altLang="ja-JP" sz="3200" dirty="0"/>
              <a:t>,</a:t>
            </a:r>
            <a:r>
              <a:rPr kumimoji="1" lang="ja-JP" altLang="en-US" sz="3200" dirty="0"/>
              <a:t>束縛状態→核近傍→遠方での波動関数がスピンについて一対一で対応する</a:t>
            </a:r>
            <a:r>
              <a:rPr kumimoji="1" lang="en-US" altLang="ja-JP" sz="3200" dirty="0"/>
              <a:t>.</a:t>
            </a:r>
            <a:endParaRPr kumimoji="1" lang="ja-JP" altLang="en-US" sz="3200" dirty="0"/>
          </a:p>
        </p:txBody>
      </p:sp>
    </p:spTree>
    <p:extLst>
      <p:ext uri="{BB962C8B-B14F-4D97-AF65-F5344CB8AC3E}">
        <p14:creationId xmlns:p14="http://schemas.microsoft.com/office/powerpoint/2010/main" val="376618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7676B-E158-D927-0696-FA86D11CF0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851707-5A88-38EE-8A97-2034429B15D5}"/>
              </a:ext>
            </a:extLst>
          </p:cNvPr>
          <p:cNvSpPr>
            <a:spLocks noGrp="1"/>
          </p:cNvSpPr>
          <p:nvPr>
            <p:ph type="title"/>
          </p:nvPr>
        </p:nvSpPr>
        <p:spPr>
          <a:xfrm>
            <a:off x="634482" y="308815"/>
            <a:ext cx="8596668" cy="842682"/>
          </a:xfrm>
        </p:spPr>
        <p:txBody>
          <a:bodyPr/>
          <a:lstStyle/>
          <a:p>
            <a:r>
              <a:rPr kumimoji="1" lang="ja-JP" altLang="en-US" dirty="0">
                <a:solidFill>
                  <a:schemeClr val="tx1"/>
                </a:solidFill>
              </a:rPr>
              <a:t>用いたハミルトニアン</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95D5835A-69CC-E253-98AE-77AAE545EAAC}"/>
                  </a:ext>
                </a:extLst>
              </p:cNvPr>
              <p:cNvSpPr>
                <a:spLocks noGrp="1"/>
              </p:cNvSpPr>
              <p:nvPr>
                <p:ph idx="1"/>
              </p:nvPr>
            </p:nvSpPr>
            <p:spPr>
              <a:xfrm>
                <a:off x="634482" y="1825624"/>
                <a:ext cx="10719318" cy="4911077"/>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lang="en-US" altLang="ja-JP" sz="3200" dirty="0"/>
              </a:p>
              <a:p>
                <a:pPr marL="0" indent="0">
                  <a:buNone/>
                </a:pPr>
                <a14:m>
                  <m:oMathPara xmlns:m="http://schemas.openxmlformats.org/officeDocument/2006/math">
                    <m:oMathParaPr>
                      <m:jc m:val="centerGroup"/>
                    </m:oMathParaPr>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𝑍</m:t>
                          </m:r>
                        </m:e>
                        <m:sub>
                          <m:r>
                            <a:rPr lang="en-US" altLang="ja-JP" sz="3200" b="0" i="1" smtClean="0">
                              <a:latin typeface="Cambria Math" panose="02040503050406030204" pitchFamily="18" charset="0"/>
                            </a:rPr>
                            <m:t>𝑛𝑢𝑐</m:t>
                          </m:r>
                        </m:sub>
                      </m:sSub>
                      <m:r>
                        <a:rPr lang="en-US" altLang="ja-JP" sz="3200" b="0" i="1" smtClean="0">
                          <a:latin typeface="Cambria Math" panose="02040503050406030204" pitchFamily="18" charset="0"/>
                        </a:rPr>
                        <m:t>=54</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𝑋𝑒</m:t>
                          </m:r>
                        </m:e>
                      </m:d>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𝜂</m:t>
                      </m:r>
                      <m:r>
                        <a:rPr lang="en-US" altLang="ja-JP" sz="3200" b="0" i="1" smtClean="0">
                          <a:latin typeface="Cambria Math" panose="02040503050406030204" pitchFamily="18" charset="0"/>
                        </a:rPr>
                        <m:t>=5.197,</m:t>
                      </m:r>
                      <m:r>
                        <a:rPr lang="en-US" altLang="ja-JP" sz="3200" b="0" i="1" smtClean="0">
                          <a:latin typeface="Cambria Math" panose="02040503050406030204" pitchFamily="18" charset="0"/>
                        </a:rPr>
                        <m:t>𝜅</m:t>
                      </m:r>
                      <m:r>
                        <a:rPr lang="en-US" altLang="ja-JP" sz="3200" b="0" i="1" smtClean="0">
                          <a:latin typeface="Cambria Math" panose="02040503050406030204" pitchFamily="18" charset="0"/>
                        </a:rPr>
                        <m:t>=1.048</m:t>
                      </m:r>
                    </m:oMath>
                  </m:oMathPara>
                </a14:m>
                <a:endParaRPr lang="en-US" altLang="ja-JP" sz="3200" dirty="0"/>
              </a:p>
              <a:p>
                <a:r>
                  <a:rPr kumimoji="1" lang="ja-JP" altLang="en-US" sz="3200" dirty="0"/>
                  <a:t>  </a:t>
                </a:r>
                <a:r>
                  <a:rPr kumimoji="1" lang="en-US" altLang="ja-JP" sz="3200" dirty="0"/>
                  <a:t>z</a:t>
                </a:r>
                <a:r>
                  <a:rPr kumimoji="1" lang="ja-JP" altLang="en-US" sz="3200" dirty="0"/>
                  <a:t>方向</a:t>
                </a:r>
                <a:r>
                  <a:rPr lang="ja-JP" altLang="en-US" sz="3200" dirty="0"/>
                  <a:t>に直線偏光したレーザー場を入射</a:t>
                </a:r>
                <a:endParaRPr lang="en-US" altLang="ja-JP" sz="3200" dirty="0"/>
              </a:p>
              <a:p>
                <a:endParaRPr lang="en-US" altLang="ja-JP" sz="3200" dirty="0"/>
              </a:p>
              <a:p>
                <a:r>
                  <a:rPr lang="ja-JP" altLang="en-US" sz="3200" dirty="0"/>
                  <a:t>初期状態として</a:t>
                </a:r>
                <a:r>
                  <a:rPr lang="en-US" altLang="ja-JP" sz="3200" dirty="0"/>
                  <a:t>Xe</a:t>
                </a:r>
                <a:r>
                  <a:rPr lang="ja-JP" altLang="en-US" sz="3200" dirty="0"/>
                  <a:t>の</a:t>
                </a:r>
                <a:r>
                  <a:rPr lang="en-US" altLang="ja-JP" sz="3200" dirty="0"/>
                  <a:t>5p</a:t>
                </a:r>
                <a:r>
                  <a:rPr lang="ja-JP" altLang="en-US" sz="3200" dirty="0"/>
                  <a:t>軌道</a:t>
                </a:r>
                <a:r>
                  <a:rPr lang="en-US" altLang="ja-JP" sz="3200" dirty="0"/>
                  <a:t>(l=1)(</a:t>
                </a:r>
                <a:r>
                  <a:rPr lang="en-US" altLang="ja-JP" sz="3200" dirty="0" err="1"/>
                  <a:t>j,mj</a:t>
                </a:r>
                <a:r>
                  <a:rPr lang="en-US" altLang="ja-JP" sz="3200" dirty="0"/>
                  <a:t>)=(3/2,3/2)</a:t>
                </a:r>
                <a:r>
                  <a:rPr lang="ja-JP" altLang="en-US" sz="3200" dirty="0"/>
                  <a:t>を用いた</a:t>
                </a:r>
                <a:endParaRPr lang="en-US" altLang="ja-JP" sz="3200" dirty="0"/>
              </a:p>
            </p:txBody>
          </p:sp>
        </mc:Choice>
        <mc:Fallback>
          <p:sp>
            <p:nvSpPr>
              <p:cNvPr id="3" name="コンテンツ プレースホルダー 2">
                <a:extLst>
                  <a:ext uri="{FF2B5EF4-FFF2-40B4-BE49-F238E27FC236}">
                    <a16:creationId xmlns:a16="http://schemas.microsoft.com/office/drawing/2014/main" id="{95D5835A-69CC-E253-98AE-77AAE545EAAC}"/>
                  </a:ext>
                </a:extLst>
              </p:cNvPr>
              <p:cNvSpPr>
                <a:spLocks noGrp="1" noRot="1" noChangeAspect="1" noMove="1" noResize="1" noEditPoints="1" noAdjustHandles="1" noChangeArrowheads="1" noChangeShapeType="1" noTextEdit="1"/>
              </p:cNvSpPr>
              <p:nvPr>
                <p:ph idx="1"/>
              </p:nvPr>
            </p:nvSpPr>
            <p:spPr>
              <a:xfrm>
                <a:off x="634482" y="1825624"/>
                <a:ext cx="10719318" cy="4911077"/>
              </a:xfrm>
              <a:blipFill>
                <a:blip r:embed="rId2"/>
                <a:stretch>
                  <a:fillRect l="-853" r="-17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20A287FD-A384-D374-1331-50593FD9FC00}"/>
                  </a:ext>
                </a:extLst>
              </p:cNvPr>
              <p:cNvSpPr txBox="1"/>
              <p:nvPr/>
            </p:nvSpPr>
            <p:spPr>
              <a:xfrm>
                <a:off x="959222" y="964885"/>
                <a:ext cx="9242611" cy="13482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𝐻</m:t>
                      </m:r>
                      <m:r>
                        <a:rPr kumimoji="1" lang="en-US" altLang="ja-JP" sz="3600" b="0" i="1" smtClean="0">
                          <a:latin typeface="Cambria Math" panose="02040503050406030204" pitchFamily="18" charset="0"/>
                        </a:rPr>
                        <m:t>=−</m:t>
                      </m:r>
                      <m:f>
                        <m:fPr>
                          <m:ctrlPr>
                            <a:rPr kumimoji="1" lang="en-US" altLang="ja-JP" sz="3600" b="0" i="1" smtClean="0">
                              <a:latin typeface="Cambria Math" panose="02040503050406030204" pitchFamily="18" charset="0"/>
                            </a:rPr>
                          </m:ctrlPr>
                        </m:fPr>
                        <m:num>
                          <m:sSup>
                            <m:sSupPr>
                              <m:ctrlPr>
                                <a:rPr kumimoji="1" lang="en-US" altLang="ja-JP" sz="3600" b="0" i="1" smtClean="0">
                                  <a:latin typeface="Cambria Math" panose="02040503050406030204" pitchFamily="18" charset="0"/>
                                </a:rPr>
                              </m:ctrlPr>
                            </m:sSupPr>
                            <m:e>
                              <m:r>
                                <m:rPr>
                                  <m:sty m:val="p"/>
                                </m:rPr>
                                <a:rPr kumimoji="1" lang="en-US" altLang="ja-JP" sz="3600" b="0" i="0" smtClean="0">
                                  <a:latin typeface="Cambria Math" panose="02040503050406030204" pitchFamily="18" charset="0"/>
                                </a:rPr>
                                <m:t>∇</m:t>
                              </m:r>
                            </m:e>
                            <m:sup>
                              <m:r>
                                <a:rPr kumimoji="1" lang="en-US" altLang="ja-JP" sz="3600" b="0" i="1" smtClean="0">
                                  <a:latin typeface="Cambria Math" panose="02040503050406030204" pitchFamily="18" charset="0"/>
                                </a:rPr>
                                <m:t>2</m:t>
                              </m:r>
                            </m:sup>
                          </m:sSup>
                        </m:num>
                        <m:den>
                          <m:r>
                            <a:rPr kumimoji="1" lang="en-US" altLang="ja-JP" sz="3600" b="0" i="1" smtClean="0">
                              <a:latin typeface="Cambria Math" panose="02040503050406030204" pitchFamily="18" charset="0"/>
                            </a:rPr>
                            <m:t>2</m:t>
                          </m:r>
                        </m:den>
                      </m:f>
                      <m:r>
                        <a:rPr kumimoji="1" lang="en-US" altLang="ja-JP" sz="3600" b="0" i="1" smtClean="0">
                          <a:latin typeface="Cambria Math" panose="02040503050406030204" pitchFamily="18" charset="0"/>
                        </a:rPr>
                        <m:t> +</m:t>
                      </m:r>
                      <m:f>
                        <m:fPr>
                          <m:ctrlPr>
                            <a:rPr kumimoji="1" lang="en-US" altLang="ja-JP" sz="3600" b="0" i="1" smtClean="0">
                              <a:latin typeface="Cambria Math" panose="02040503050406030204" pitchFamily="18" charset="0"/>
                            </a:rPr>
                          </m:ctrlPr>
                        </m:fPr>
                        <m:num>
                          <m:sSub>
                            <m:sSubPr>
                              <m:ctrlPr>
                                <a:rPr kumimoji="1" lang="en-US" altLang="ja-JP" sz="3600" b="0" i="1" smtClean="0">
                                  <a:latin typeface="Cambria Math" panose="02040503050406030204" pitchFamily="18" charset="0"/>
                                </a:rPr>
                              </m:ctrlPr>
                            </m:sSubPr>
                            <m:e>
                              <m:r>
                                <a:rPr kumimoji="1" lang="en-US" altLang="ja-JP" sz="3600" b="0" i="1" smtClean="0">
                                  <a:latin typeface="Cambria Math" panose="02040503050406030204" pitchFamily="18" charset="0"/>
                                </a:rPr>
                                <m:t>𝑍</m:t>
                              </m:r>
                            </m:e>
                            <m:sub>
                              <m:r>
                                <m:rPr>
                                  <m:sty m:val="p"/>
                                </m:rPr>
                                <a:rPr kumimoji="1" lang="en-US" altLang="ja-JP" sz="3600" b="0" i="0" smtClean="0">
                                  <a:latin typeface="Cambria Math" panose="02040503050406030204" pitchFamily="18" charset="0"/>
                                </a:rPr>
                                <m:t>eff</m:t>
                              </m:r>
                            </m:sub>
                          </m:sSub>
                        </m:num>
                        <m:den>
                          <m:r>
                            <a:rPr kumimoji="1" lang="en-US" altLang="ja-JP" sz="3600" b="0" i="1" smtClean="0">
                              <a:latin typeface="Cambria Math" panose="02040503050406030204" pitchFamily="18" charset="0"/>
                            </a:rPr>
                            <m:t>𝑟</m:t>
                          </m:r>
                        </m:den>
                      </m:f>
                      <m:r>
                        <a:rPr kumimoji="1" lang="en-US" altLang="ja-JP" sz="3600" b="0" i="1" smtClean="0">
                          <a:latin typeface="Cambria Math" panose="02040503050406030204" pitchFamily="18" charset="0"/>
                        </a:rPr>
                        <m:t>+</m:t>
                      </m:r>
                      <m:f>
                        <m:fPr>
                          <m:ctrlPr>
                            <a:rPr kumimoji="1" lang="en-US" altLang="ja-JP" sz="3600" b="0" i="1" smtClean="0">
                              <a:latin typeface="Cambria Math" panose="02040503050406030204" pitchFamily="18" charset="0"/>
                            </a:rPr>
                          </m:ctrlPr>
                        </m:fPr>
                        <m:num>
                          <m:sSup>
                            <m:sSupPr>
                              <m:ctrlPr>
                                <a:rPr kumimoji="1" lang="en-US" altLang="ja-JP" sz="3600" b="0" i="1" smtClean="0">
                                  <a:latin typeface="Cambria Math" panose="02040503050406030204" pitchFamily="18" charset="0"/>
                                </a:rPr>
                              </m:ctrlPr>
                            </m:sSupPr>
                            <m:e>
                              <m:r>
                                <a:rPr kumimoji="1" lang="en-US" altLang="ja-JP" sz="3600" b="0" i="1" smtClean="0">
                                  <a:latin typeface="Cambria Math" panose="02040503050406030204" pitchFamily="18" charset="0"/>
                                </a:rPr>
                                <m:t>𝛼</m:t>
                              </m:r>
                            </m:e>
                            <m:sup>
                              <m:r>
                                <a:rPr kumimoji="1" lang="en-US" altLang="ja-JP" sz="3600" b="0" i="1" smtClean="0">
                                  <a:latin typeface="Cambria Math" panose="02040503050406030204" pitchFamily="18" charset="0"/>
                                </a:rPr>
                                <m:t>2</m:t>
                              </m:r>
                            </m:sup>
                          </m:sSup>
                        </m:num>
                        <m:den>
                          <m:r>
                            <a:rPr kumimoji="1" lang="en-US" altLang="ja-JP" sz="3600" b="0" i="1" smtClean="0">
                              <a:latin typeface="Cambria Math" panose="02040503050406030204" pitchFamily="18" charset="0"/>
                            </a:rPr>
                            <m:t>2</m:t>
                          </m:r>
                          <m:r>
                            <a:rPr kumimoji="1" lang="en-US" altLang="ja-JP" sz="3600" b="0" i="1" smtClean="0">
                              <a:latin typeface="Cambria Math" panose="02040503050406030204" pitchFamily="18" charset="0"/>
                            </a:rPr>
                            <m:t>𝑟</m:t>
                          </m:r>
                        </m:den>
                      </m:f>
                      <m:d>
                        <m:dPr>
                          <m:ctrlPr>
                            <a:rPr kumimoji="1" lang="en-US" altLang="ja-JP" sz="3600" b="0" i="1" smtClean="0">
                              <a:latin typeface="Cambria Math" panose="02040503050406030204" pitchFamily="18" charset="0"/>
                            </a:rPr>
                          </m:ctrlPr>
                        </m:dPr>
                        <m:e>
                          <m:f>
                            <m:fPr>
                              <m:ctrlPr>
                                <a:rPr kumimoji="1" lang="en-US" altLang="ja-JP" sz="3600" b="0" i="1" smtClean="0">
                                  <a:latin typeface="Cambria Math" panose="02040503050406030204" pitchFamily="18" charset="0"/>
                                </a:rPr>
                              </m:ctrlPr>
                            </m:fPr>
                            <m:num>
                              <m:r>
                                <a:rPr kumimoji="1" lang="en-US" altLang="ja-JP" sz="3600" b="0" i="1" smtClean="0">
                                  <a:latin typeface="Cambria Math" panose="02040503050406030204" pitchFamily="18" charset="0"/>
                                </a:rPr>
                                <m:t>𝑑</m:t>
                              </m:r>
                            </m:num>
                            <m:den>
                              <m:r>
                                <a:rPr kumimoji="1" lang="en-US" altLang="ja-JP" sz="3600" b="0" i="1" smtClean="0">
                                  <a:latin typeface="Cambria Math" panose="02040503050406030204" pitchFamily="18" charset="0"/>
                                </a:rPr>
                                <m:t>𝑑𝑟</m:t>
                              </m:r>
                            </m:den>
                          </m:f>
                          <m:r>
                            <a:rPr kumimoji="1" lang="en-US" altLang="ja-JP" sz="3600" b="0" i="1" smtClean="0">
                              <a:latin typeface="Cambria Math" panose="02040503050406030204" pitchFamily="18" charset="0"/>
                            </a:rPr>
                            <m:t>⋅</m:t>
                          </m:r>
                          <m:f>
                            <m:fPr>
                              <m:ctrlPr>
                                <a:rPr kumimoji="1" lang="en-US" altLang="ja-JP" sz="3600" b="0" i="1" smtClean="0">
                                  <a:latin typeface="Cambria Math" panose="02040503050406030204" pitchFamily="18" charset="0"/>
                                </a:rPr>
                              </m:ctrlPr>
                            </m:fPr>
                            <m:num>
                              <m:sSub>
                                <m:sSubPr>
                                  <m:ctrlPr>
                                    <a:rPr kumimoji="1" lang="en-US" altLang="ja-JP" sz="3600" b="0" i="1" smtClean="0">
                                      <a:latin typeface="Cambria Math" panose="02040503050406030204" pitchFamily="18" charset="0"/>
                                    </a:rPr>
                                  </m:ctrlPr>
                                </m:sSubPr>
                                <m:e>
                                  <m:r>
                                    <a:rPr kumimoji="1" lang="en-US" altLang="ja-JP" sz="3600" b="0" i="1" smtClean="0">
                                      <a:latin typeface="Cambria Math" panose="02040503050406030204" pitchFamily="18" charset="0"/>
                                    </a:rPr>
                                    <m:t>𝑍</m:t>
                                  </m:r>
                                </m:e>
                                <m:sub>
                                  <m:r>
                                    <m:rPr>
                                      <m:sty m:val="p"/>
                                    </m:rPr>
                                    <a:rPr kumimoji="1" lang="en-US" altLang="ja-JP" sz="3600" b="0" i="0" smtClean="0">
                                      <a:latin typeface="Cambria Math" panose="02040503050406030204" pitchFamily="18" charset="0"/>
                                    </a:rPr>
                                    <m:t>eff</m:t>
                                  </m:r>
                                </m:sub>
                              </m:sSub>
                            </m:num>
                            <m:den>
                              <m:r>
                                <a:rPr kumimoji="1" lang="en-US" altLang="ja-JP" sz="3600" b="0" i="1" smtClean="0">
                                  <a:latin typeface="Cambria Math" panose="02040503050406030204" pitchFamily="18" charset="0"/>
                                </a:rPr>
                                <m:t>𝑟</m:t>
                              </m:r>
                            </m:den>
                          </m:f>
                        </m:e>
                      </m:d>
                      <m:r>
                        <a:rPr kumimoji="1" lang="en-US" altLang="ja-JP" sz="3600" b="0" i="1" smtClean="0">
                          <a:latin typeface="Cambria Math" panose="02040503050406030204" pitchFamily="18" charset="0"/>
                        </a:rPr>
                        <m:t> </m:t>
                      </m:r>
                      <m:r>
                        <a:rPr kumimoji="1" lang="en-US" altLang="ja-JP" sz="3600" b="1" i="1" smtClean="0">
                          <a:latin typeface="Cambria Math" panose="02040503050406030204" pitchFamily="18" charset="0"/>
                        </a:rPr>
                        <m:t>𝑳</m:t>
                      </m:r>
                      <m:r>
                        <a:rPr kumimoji="1" lang="en-US" altLang="ja-JP" sz="3600" b="1" i="1" smtClean="0">
                          <a:latin typeface="Cambria Math" panose="02040503050406030204" pitchFamily="18" charset="0"/>
                        </a:rPr>
                        <m:t>⋅</m:t>
                      </m:r>
                      <m:r>
                        <a:rPr kumimoji="1" lang="en-US" altLang="ja-JP" sz="3600" b="1" i="1" smtClean="0">
                          <a:latin typeface="Cambria Math" panose="02040503050406030204" pitchFamily="18" charset="0"/>
                        </a:rPr>
                        <m:t>𝑺</m:t>
                      </m:r>
                      <m:r>
                        <a:rPr kumimoji="1" lang="en-US" altLang="ja-JP" sz="3600" b="0" i="1" smtClean="0">
                          <a:latin typeface="Cambria Math" panose="02040503050406030204" pitchFamily="18" charset="0"/>
                        </a:rPr>
                        <m:t>+</m:t>
                      </m:r>
                      <m:r>
                        <a:rPr kumimoji="1" lang="en-US" altLang="ja-JP" sz="3600" b="1" i="1" smtClean="0">
                          <a:latin typeface="Cambria Math" panose="02040503050406030204" pitchFamily="18" charset="0"/>
                        </a:rPr>
                        <m:t>𝒓</m:t>
                      </m:r>
                      <m:r>
                        <a:rPr kumimoji="1" lang="en-US" altLang="ja-JP" sz="3600" b="1" i="1" smtClean="0">
                          <a:latin typeface="Cambria Math" panose="02040503050406030204" pitchFamily="18" charset="0"/>
                        </a:rPr>
                        <m:t>⋅</m:t>
                      </m:r>
                      <m:r>
                        <a:rPr kumimoji="1" lang="en-US" altLang="ja-JP" sz="3600" b="1" i="1" smtClean="0">
                          <a:latin typeface="Cambria Math" panose="02040503050406030204" pitchFamily="18" charset="0"/>
                        </a:rPr>
                        <m:t>𝑬</m:t>
                      </m:r>
                    </m:oMath>
                  </m:oMathPara>
                </a14:m>
                <a:endParaRPr kumimoji="1" lang="en-US" altLang="ja-JP" sz="3600" dirty="0"/>
              </a:p>
            </p:txBody>
          </p:sp>
        </mc:Choice>
        <mc:Fallback>
          <p:sp>
            <p:nvSpPr>
              <p:cNvPr id="4" name="テキスト ボックス 3">
                <a:extLst>
                  <a:ext uri="{FF2B5EF4-FFF2-40B4-BE49-F238E27FC236}">
                    <a16:creationId xmlns:a16="http://schemas.microsoft.com/office/drawing/2014/main" id="{20A287FD-A384-D374-1331-50593FD9FC00}"/>
                  </a:ext>
                </a:extLst>
              </p:cNvPr>
              <p:cNvSpPr txBox="1">
                <a:spLocks noRot="1" noChangeAspect="1" noMove="1" noResize="1" noEditPoints="1" noAdjustHandles="1" noChangeArrowheads="1" noChangeShapeType="1" noTextEdit="1"/>
              </p:cNvSpPr>
              <p:nvPr/>
            </p:nvSpPr>
            <p:spPr>
              <a:xfrm>
                <a:off x="959222" y="964885"/>
                <a:ext cx="9242611" cy="1348254"/>
              </a:xfrm>
              <a:prstGeom prst="rect">
                <a:avLst/>
              </a:prstGeom>
              <a:blipFill>
                <a:blip r:embed="rId3"/>
                <a:stretch>
                  <a:fillRect/>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130311A7-3E98-44A0-1907-797FC2057E6D}"/>
              </a:ext>
            </a:extLst>
          </p:cNvPr>
          <p:cNvPicPr>
            <a:picLocks noChangeAspect="1"/>
          </p:cNvPicPr>
          <p:nvPr/>
        </p:nvPicPr>
        <p:blipFill>
          <a:blip r:embed="rId4"/>
          <a:stretch>
            <a:fillRect/>
          </a:stretch>
        </p:blipFill>
        <p:spPr>
          <a:xfrm>
            <a:off x="1440716" y="2214870"/>
            <a:ext cx="8279624" cy="1326348"/>
          </a:xfrm>
          <a:prstGeom prst="rect">
            <a:avLst/>
          </a:prstGeom>
        </p:spPr>
      </p:pic>
    </p:spTree>
    <p:extLst>
      <p:ext uri="{BB962C8B-B14F-4D97-AF65-F5344CB8AC3E}">
        <p14:creationId xmlns:p14="http://schemas.microsoft.com/office/powerpoint/2010/main" val="394131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EDEAD-D2D6-25D2-AD96-E78DDA81A6B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191182-4881-CA54-6B34-530FF619579E}"/>
              </a:ext>
            </a:extLst>
          </p:cNvPr>
          <p:cNvSpPr>
            <a:spLocks noGrp="1"/>
          </p:cNvSpPr>
          <p:nvPr>
            <p:ph type="title"/>
          </p:nvPr>
        </p:nvSpPr>
        <p:spPr>
          <a:xfrm>
            <a:off x="219635" y="39626"/>
            <a:ext cx="10515600" cy="931830"/>
          </a:xfrm>
        </p:spPr>
        <p:txBody>
          <a:bodyPr>
            <a:normAutofit/>
          </a:bodyPr>
          <a:lstStyle/>
          <a:p>
            <a:r>
              <a:rPr kumimoji="1" lang="en-US" altLang="ja-JP" sz="2700" dirty="0"/>
              <a:t>  </a:t>
            </a:r>
            <a:endParaRPr kumimoji="1" lang="ja-JP" altLang="en-US" sz="2700" dirty="0"/>
          </a:p>
        </p:txBody>
      </p:sp>
      <p:sp>
        <p:nvSpPr>
          <p:cNvPr id="3" name="コンテンツ プレースホルダー 2">
            <a:extLst>
              <a:ext uri="{FF2B5EF4-FFF2-40B4-BE49-F238E27FC236}">
                <a16:creationId xmlns:a16="http://schemas.microsoft.com/office/drawing/2014/main" id="{A7E21B7C-5C1E-37B9-3921-86286391E246}"/>
              </a:ext>
            </a:extLst>
          </p:cNvPr>
          <p:cNvSpPr>
            <a:spLocks noGrp="1"/>
          </p:cNvSpPr>
          <p:nvPr>
            <p:ph idx="1"/>
          </p:nvPr>
        </p:nvSpPr>
        <p:spPr>
          <a:xfrm>
            <a:off x="300318" y="796394"/>
            <a:ext cx="10515600" cy="4693396"/>
          </a:xfrm>
        </p:spPr>
        <p:txBody>
          <a:bodyPr>
            <a:normAutofit/>
          </a:bodyPr>
          <a:lstStyle/>
          <a:p>
            <a:pPr marL="0" indent="0">
              <a:buNone/>
            </a:pPr>
            <a:r>
              <a:rPr lang="en-US" altLang="ja-JP" sz="1800" dirty="0"/>
              <a:t> </a:t>
            </a:r>
          </a:p>
        </p:txBody>
      </p:sp>
      <p:pic>
        <p:nvPicPr>
          <p:cNvPr id="5" name="図 4">
            <a:extLst>
              <a:ext uri="{FF2B5EF4-FFF2-40B4-BE49-F238E27FC236}">
                <a16:creationId xmlns:a16="http://schemas.microsoft.com/office/drawing/2014/main" id="{AE0A06A4-6CC4-3C29-4B88-B9374C923B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700" y="796394"/>
            <a:ext cx="5117931" cy="6083280"/>
          </a:xfrm>
          <a:prstGeom prst="rect">
            <a:avLst/>
          </a:prstGeom>
        </p:spPr>
      </p:pic>
      <p:pic>
        <p:nvPicPr>
          <p:cNvPr id="6" name="図 5">
            <a:extLst>
              <a:ext uri="{FF2B5EF4-FFF2-40B4-BE49-F238E27FC236}">
                <a16:creationId xmlns:a16="http://schemas.microsoft.com/office/drawing/2014/main" id="{4678468C-DD9A-630A-0871-E088A1A9C8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7630" y="971456"/>
            <a:ext cx="6954369" cy="5892483"/>
          </a:xfrm>
          <a:prstGeom prst="rect">
            <a:avLst/>
          </a:prstGeom>
        </p:spPr>
      </p:pic>
      <p:sp>
        <p:nvSpPr>
          <p:cNvPr id="4" name="テキスト ボックス 3">
            <a:extLst>
              <a:ext uri="{FF2B5EF4-FFF2-40B4-BE49-F238E27FC236}">
                <a16:creationId xmlns:a16="http://schemas.microsoft.com/office/drawing/2014/main" id="{95C8076B-E004-27FC-D9E9-C2A2628EA7B6}"/>
              </a:ext>
            </a:extLst>
          </p:cNvPr>
          <p:cNvSpPr txBox="1"/>
          <p:nvPr/>
        </p:nvSpPr>
        <p:spPr>
          <a:xfrm>
            <a:off x="493059" y="224118"/>
            <a:ext cx="8498541" cy="646331"/>
          </a:xfrm>
          <a:prstGeom prst="rect">
            <a:avLst/>
          </a:prstGeom>
          <a:noFill/>
        </p:spPr>
        <p:txBody>
          <a:bodyPr wrap="square" rtlCol="0">
            <a:spAutoFit/>
          </a:bodyPr>
          <a:lstStyle/>
          <a:p>
            <a:r>
              <a:rPr kumimoji="1" lang="en-US" altLang="ja-JP" sz="3600" dirty="0"/>
              <a:t>TDSE</a:t>
            </a:r>
            <a:r>
              <a:rPr kumimoji="1" lang="ja-JP" altLang="en-US" sz="3600" dirty="0"/>
              <a:t>計算結果</a:t>
            </a:r>
            <a:r>
              <a:rPr kumimoji="1" lang="en-US" altLang="ja-JP" sz="3600" dirty="0"/>
              <a:t>(1</a:t>
            </a:r>
            <a:r>
              <a:rPr kumimoji="1" lang="ja-JP" altLang="en-US" sz="3600" dirty="0"/>
              <a:t>光子過程</a:t>
            </a:r>
            <a:r>
              <a:rPr kumimoji="1" lang="en-US" altLang="ja-JP" sz="3600" dirty="0"/>
              <a:t>)</a:t>
            </a:r>
            <a:endParaRPr kumimoji="1" lang="ja-JP" altLang="en-US" sz="3600" dirty="0"/>
          </a:p>
        </p:txBody>
      </p:sp>
    </p:spTree>
    <p:extLst>
      <p:ext uri="{BB962C8B-B14F-4D97-AF65-F5344CB8AC3E}">
        <p14:creationId xmlns:p14="http://schemas.microsoft.com/office/powerpoint/2010/main" val="219249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B17AB-9D94-CE2E-F3DC-B1912D3D1C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101EB0-6EDF-00C7-4849-13E4995F2549}"/>
              </a:ext>
            </a:extLst>
          </p:cNvPr>
          <p:cNvSpPr>
            <a:spLocks noGrp="1"/>
          </p:cNvSpPr>
          <p:nvPr>
            <p:ph type="title"/>
          </p:nvPr>
        </p:nvSpPr>
        <p:spPr>
          <a:xfrm>
            <a:off x="677334" y="609600"/>
            <a:ext cx="8596668" cy="842682"/>
          </a:xfrm>
        </p:spPr>
        <p:txBody>
          <a:bodyPr/>
          <a:lstStyle/>
          <a:p>
            <a:r>
              <a:rPr kumimoji="1" lang="ja-JP" altLang="en-US" dirty="0">
                <a:solidFill>
                  <a:schemeClr val="tx1"/>
                </a:solidFill>
              </a:rPr>
              <a:t>摂動論による</a:t>
            </a:r>
            <a:r>
              <a:rPr kumimoji="1" lang="en-US" altLang="ja-JP" dirty="0">
                <a:solidFill>
                  <a:schemeClr val="tx1"/>
                </a:solidFill>
              </a:rPr>
              <a:t>1</a:t>
            </a:r>
            <a:r>
              <a:rPr kumimoji="1" lang="ja-JP" altLang="en-US" dirty="0">
                <a:solidFill>
                  <a:schemeClr val="tx1"/>
                </a:solidFill>
              </a:rPr>
              <a:t>光子過程の解析</a:t>
            </a:r>
          </a:p>
        </p:txBody>
      </p:sp>
      <p:sp>
        <p:nvSpPr>
          <p:cNvPr id="3" name="コンテンツ プレースホルダー 2">
            <a:extLst>
              <a:ext uri="{FF2B5EF4-FFF2-40B4-BE49-F238E27FC236}">
                <a16:creationId xmlns:a16="http://schemas.microsoft.com/office/drawing/2014/main" id="{A33F9181-0BCD-2F60-67F7-B9649D31A395}"/>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3360D69-AC88-8419-69E3-39F971C61EC0}"/>
                  </a:ext>
                </a:extLst>
              </p:cNvPr>
              <p:cNvSpPr txBox="1"/>
              <p:nvPr/>
            </p:nvSpPr>
            <p:spPr>
              <a:xfrm>
                <a:off x="770964" y="1272988"/>
                <a:ext cx="9242611" cy="5220853"/>
              </a:xfrm>
              <a:prstGeom prst="rect">
                <a:avLst/>
              </a:prstGeom>
              <a:noFill/>
            </p:spPr>
            <p:txBody>
              <a:bodyPr wrap="square" rtlCol="0">
                <a:spAutoFit/>
              </a:bodyPr>
              <a:lstStyle/>
              <a:p>
                <a:r>
                  <a:rPr kumimoji="1" lang="ja-JP" altLang="en-US" sz="2400" dirty="0"/>
                  <a:t>前述したように</a:t>
                </a:r>
                <a:r>
                  <a:rPr kumimoji="1" lang="en-US" altLang="ja-JP" sz="2400" dirty="0"/>
                  <a:t>,1</a:t>
                </a:r>
                <a:r>
                  <a:rPr kumimoji="1" lang="ja-JP" altLang="en-US" sz="2400" dirty="0"/>
                  <a:t>光子過程は摂動論によって</a:t>
                </a:r>
                <a:endParaRPr kumimoji="1" lang="en-US" altLang="ja-JP" sz="2400" dirty="0"/>
              </a:p>
              <a:p>
                <a:r>
                  <a:rPr kumimoji="1" lang="ja-JP" altLang="en-US" sz="2400" dirty="0"/>
                  <a:t>遷移確率まで導出できる　</a:t>
                </a:r>
                <a:endParaRPr kumimoji="1" lang="en-US" altLang="ja-JP" sz="2400" dirty="0"/>
              </a:p>
              <a:p>
                <a:endParaRPr kumimoji="1" lang="en-US" altLang="ja-JP" sz="2400" dirty="0"/>
              </a:p>
              <a:p>
                <a:r>
                  <a:rPr kumimoji="1" lang="ja-JP" altLang="en-US" sz="2400" dirty="0"/>
                  <a:t>入射パルス</a:t>
                </a:r>
                <a:r>
                  <a:rPr kumimoji="1" lang="en-US" altLang="ja-JP" sz="2400" dirty="0"/>
                  <a:t>:</a:t>
                </a:r>
                <a14:m>
                  <m:oMath xmlns:m="http://schemas.openxmlformats.org/officeDocument/2006/math">
                    <m:r>
                      <a:rPr lang="en-US" altLang="ja-JP" sz="3200" b="0" i="0" smtClean="0">
                        <a:latin typeface="Cambria Math" panose="02040503050406030204" pitchFamily="18" charset="0"/>
                      </a:rPr>
                      <m:t>     </m:t>
                    </m:r>
                    <m:r>
                      <a:rPr lang="en-US" altLang="ja-JP" sz="3200" i="1">
                        <a:latin typeface="Cambria Math" panose="02040503050406030204" pitchFamily="18" charset="0"/>
                      </a:rPr>
                      <m:t>𝐸</m:t>
                    </m:r>
                    <m:r>
                      <a:rPr lang="en-US" altLang="ja-JP" sz="3200" i="1">
                        <a:latin typeface="Cambria Math" panose="02040503050406030204" pitchFamily="18" charset="0"/>
                      </a:rPr>
                      <m:t>=</m:t>
                    </m:r>
                  </m:oMath>
                </a14:m>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𝑒</m:t>
                        </m:r>
                      </m:e>
                      <m:sub>
                        <m:r>
                          <a:rPr lang="en-US" altLang="ja-JP" sz="2400" i="1">
                            <a:latin typeface="Cambria Math" panose="02040503050406030204" pitchFamily="18" charset="0"/>
                          </a:rPr>
                          <m:t>𝑧</m:t>
                        </m:r>
                      </m:sub>
                    </m:sSub>
                    <m:func>
                      <m:funcPr>
                        <m:ctrlPr>
                          <a:rPr lang="en-US" altLang="ja-JP" sz="2400" i="1">
                            <a:latin typeface="Cambria Math" panose="02040503050406030204" pitchFamily="18" charset="0"/>
                          </a:rPr>
                        </m:ctrlPr>
                      </m:funcPr>
                      <m:fNa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0</m:t>
                            </m:r>
                          </m:sub>
                        </m:sSub>
                        <m:r>
                          <m:rPr>
                            <m:sty m:val="p"/>
                          </m:rPr>
                          <a:rPr lang="en-US" altLang="ja-JP" sz="2400">
                            <a:latin typeface="Cambria Math" panose="02040503050406030204" pitchFamily="18" charset="0"/>
                          </a:rPr>
                          <m:t>cos</m:t>
                        </m:r>
                      </m:fName>
                      <m:e>
                        <m:r>
                          <a:rPr lang="en-US" altLang="ja-JP" sz="2400" i="1">
                            <a:latin typeface="Cambria Math" panose="02040503050406030204" pitchFamily="18" charset="0"/>
                          </a:rPr>
                          <m:t>(</m:t>
                        </m:r>
                        <m:r>
                          <a:rPr lang="en-US" altLang="ja-JP" sz="2400" i="1">
                            <a:latin typeface="Cambria Math" panose="02040503050406030204" pitchFamily="18" charset="0"/>
                          </a:rPr>
                          <m:t>𝜔</m:t>
                        </m:r>
                        <m:r>
                          <a:rPr lang="en-US" altLang="ja-JP" sz="2400" i="1">
                            <a:latin typeface="Cambria Math" panose="02040503050406030204" pitchFamily="18" charset="0"/>
                          </a:rPr>
                          <m:t>𝑡</m:t>
                        </m:r>
                        <m:r>
                          <a:rPr lang="en-US" altLang="ja-JP" sz="2400" i="1">
                            <a:latin typeface="Cambria Math" panose="02040503050406030204" pitchFamily="18" charset="0"/>
                          </a:rPr>
                          <m:t>+</m:t>
                        </m:r>
                        <m:r>
                          <a:rPr lang="en-US" altLang="ja-JP" sz="2400" i="1">
                            <a:latin typeface="Cambria Math" panose="02040503050406030204" pitchFamily="18" charset="0"/>
                          </a:rPr>
                          <m:t>𝜙</m:t>
                        </m:r>
                        <m:r>
                          <a:rPr lang="en-US" altLang="ja-JP" sz="2400" i="1">
                            <a:latin typeface="Cambria Math" panose="02040503050406030204" pitchFamily="18" charset="0"/>
                          </a:rPr>
                          <m:t>) </m:t>
                        </m:r>
                        <m:r>
                          <m:rPr>
                            <m:sty m:val="p"/>
                          </m:rPr>
                          <a:rPr lang="en-US" altLang="ja-JP" sz="2400">
                            <a:latin typeface="Cambria Math" panose="02040503050406030204" pitchFamily="18" charset="0"/>
                          </a:rPr>
                          <m:t>exp</m:t>
                        </m:r>
                        <m:r>
                          <a:rPr lang="en-US" altLang="ja-JP" sz="2400" i="1">
                            <a:latin typeface="Cambria Math" panose="02040503050406030204" pitchFamily="18" charset="0"/>
                          </a:rPr>
                          <m:t>⁡(</m:t>
                        </m:r>
                      </m:e>
                    </m:func>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r>
                                  <m:rPr>
                                    <m:lit/>
                                  </m:rPr>
                                  <a:rPr lang="en-US" altLang="ja-JP" sz="2400" i="1">
                                    <a:latin typeface="Cambria Math" panose="02040503050406030204" pitchFamily="18" charset="0"/>
                                  </a:rPr>
                                  <m:t> </m:t>
                                </m:r>
                                <m:r>
                                  <a:rPr lang="en-US" altLang="ja-JP" sz="2400" i="1">
                                    <a:latin typeface="Cambria Math" panose="02040503050406030204" pitchFamily="18" charset="0"/>
                                  </a:rPr>
                                  <m:t>2</m:t>
                                </m:r>
                                <m:r>
                                  <a:rPr lang="en-US" altLang="ja-JP" sz="2400" i="1">
                                    <a:latin typeface="Cambria Math" panose="02040503050406030204" pitchFamily="18" charset="0"/>
                                  </a:rPr>
                                  <m:t>𝑡</m:t>
                                </m:r>
                              </m:num>
                              <m:den>
                                <m:r>
                                  <a:rPr lang="en-US" altLang="ja-JP" sz="2400" i="1">
                                    <a:latin typeface="Cambria Math" panose="02040503050406030204" pitchFamily="18" charset="0"/>
                                  </a:rPr>
                                  <m:t>𝑇</m:t>
                                </m:r>
                              </m:den>
                            </m:f>
                          </m:e>
                        </m:d>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oMath>
                </a14:m>
                <a:endParaRPr lang="en-US" altLang="ja-JP" sz="2400" dirty="0"/>
              </a:p>
              <a:p>
                <a:endParaRPr lang="en-US" altLang="ja-JP" sz="2400" dirty="0"/>
              </a:p>
              <a:p>
                <a:pPr/>
                <a14:m>
                  <m:oMathPara xmlns:m="http://schemas.openxmlformats.org/officeDocument/2006/math">
                    <m:oMathParaPr>
                      <m:jc m:val="centerGroup"/>
                    </m:oMathParaPr>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𝑐</m:t>
                          </m:r>
                        </m:e>
                        <m:sub>
                          <m:r>
                            <a:rPr lang="en-US" altLang="ja-JP" sz="2400" i="1">
                              <a:latin typeface="Cambria Math" panose="02040503050406030204" pitchFamily="18" charset="0"/>
                            </a:rPr>
                            <m:t>𝑓</m:t>
                          </m:r>
                        </m:sub>
                        <m:sup>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sup>
                      </m:sSubSup>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e>
                      </m:d>
                      <m:r>
                        <a:rPr lang="en-US" altLang="ja-JP" sz="2400" i="1">
                          <a:latin typeface="Cambria Math" panose="02040503050406030204" pitchFamily="18" charset="0"/>
                        </a:rPr>
                        <m:t>=−</m:t>
                      </m:r>
                      <m:r>
                        <a:rPr lang="en-US" altLang="ja-JP" sz="2400" i="1">
                          <a:latin typeface="Cambria Math" panose="02040503050406030204" pitchFamily="18" charset="0"/>
                        </a:rPr>
                        <m:t>𝑖</m:t>
                      </m:r>
                      <m:nary>
                        <m:naryPr>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m:t>
                          </m:r>
                          <m:r>
                            <a:rPr lang="en-US" altLang="ja-JP" sz="2400" i="1">
                              <a:latin typeface="Cambria Math" panose="02040503050406030204" pitchFamily="18" charset="0"/>
                            </a:rPr>
                            <m:t>∞</m:t>
                          </m:r>
                        </m:sub>
                        <m:sup>
                          <m:r>
                            <a:rPr lang="en-US" altLang="ja-JP" sz="2400" i="1">
                              <a:latin typeface="Cambria Math" panose="02040503050406030204" pitchFamily="18" charset="0"/>
                            </a:rPr>
                            <m:t>𝑡</m:t>
                          </m:r>
                        </m:sup>
                        <m:e>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𝜔</m:t>
                                  </m:r>
                                </m:e>
                                <m:sub>
                                  <m:r>
                                    <a:rPr lang="en-US" altLang="ja-JP" sz="2400" i="1">
                                      <a:latin typeface="Cambria Math" panose="02040503050406030204" pitchFamily="18" charset="0"/>
                                    </a:rPr>
                                    <m:t>𝑓𝑖</m:t>
                                  </m:r>
                                </m:sub>
                              </m:sSub>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sup>
                          </m:sSup>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𝑓</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𝑉</m:t>
                                  </m:r>
                                </m:e>
                              </m:d>
                              <m:r>
                                <a:rPr lang="en-US" altLang="ja-JP" sz="2400" i="1">
                                  <a:latin typeface="Cambria Math" panose="02040503050406030204" pitchFamily="18" charset="0"/>
                                </a:rPr>
                                <m:t>𝑖</m:t>
                              </m:r>
                            </m:e>
                          </m:d>
                          <m:r>
                            <a:rPr lang="en-US" altLang="ja-JP" sz="2400" i="1">
                              <a:latin typeface="Cambria Math" panose="02040503050406030204" pitchFamily="18" charset="0"/>
                            </a:rPr>
                            <m:t>𝑑</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e>
                      </m:nary>
                      <m:r>
                        <a:rPr lang="en-US" altLang="ja-JP" sz="2400" i="1">
                          <a:latin typeface="Cambria Math" panose="02040503050406030204" pitchFamily="18" charset="0"/>
                        </a:rPr>
                        <m:t>=</m:t>
                      </m:r>
                      <m:r>
                        <a:rPr lang="en-US" altLang="ja-JP" sz="2400" i="1">
                          <a:latin typeface="Cambria Math" panose="02040503050406030204" pitchFamily="18" charset="0"/>
                        </a:rPr>
                        <m:t>𝑖</m:t>
                      </m:r>
                      <m:nary>
                        <m:naryPr>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m:t>
                          </m:r>
                          <m:r>
                            <a:rPr lang="en-US" altLang="ja-JP" sz="2400" i="1">
                              <a:latin typeface="Cambria Math" panose="02040503050406030204" pitchFamily="18" charset="0"/>
                            </a:rPr>
                            <m:t>∞</m:t>
                          </m:r>
                        </m:sub>
                        <m:sup>
                          <m:r>
                            <a:rPr lang="en-US" altLang="ja-JP" sz="2400" i="1">
                              <a:latin typeface="Cambria Math" panose="02040503050406030204" pitchFamily="18" charset="0"/>
                            </a:rPr>
                            <m:t>𝑡</m:t>
                          </m:r>
                        </m:sup>
                        <m:e>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𝜔</m:t>
                                  </m:r>
                                </m:e>
                                <m:sub>
                                  <m:r>
                                    <a:rPr lang="en-US" altLang="ja-JP" sz="2400" i="1">
                                      <a:latin typeface="Cambria Math" panose="02040503050406030204" pitchFamily="18" charset="0"/>
                                    </a:rPr>
                                    <m:t>𝑓𝑖</m:t>
                                  </m:r>
                                </m:sub>
                              </m:sSub>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sup>
                          </m:s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0</m:t>
                              </m:r>
                            </m:sub>
                          </m:sSub>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cos</m:t>
                              </m:r>
                            </m:fName>
                            <m:e>
                              <m:d>
                                <m:dPr>
                                  <m:ctrlPr>
                                    <a:rPr lang="en-US" altLang="ja-JP" sz="2400" i="1">
                                      <a:latin typeface="Cambria Math" panose="02040503050406030204" pitchFamily="18" charset="0"/>
                                    </a:rPr>
                                  </m:ctrlPr>
                                </m:dPr>
                                <m:e>
                                  <m:r>
                                    <a:rPr lang="en-US" altLang="ja-JP" sz="2400" i="1">
                                      <a:latin typeface="Cambria Math" panose="02040503050406030204" pitchFamily="18" charset="0"/>
                                    </a:rPr>
                                    <m:t>𝜔</m:t>
                                  </m:r>
                                  <m:r>
                                    <a:rPr lang="en-US" altLang="ja-JP" sz="2400" i="1">
                                      <a:latin typeface="Cambria Math" panose="02040503050406030204" pitchFamily="18" charset="0"/>
                                    </a:rPr>
                                    <m:t>𝑡</m:t>
                                  </m:r>
                                  <m:r>
                                    <a:rPr lang="en-US" altLang="ja-JP" sz="2400" i="1">
                                      <a:latin typeface="Cambria Math" panose="02040503050406030204" pitchFamily="18" charset="0"/>
                                    </a:rPr>
                                    <m:t>+</m:t>
                                  </m:r>
                                  <m:r>
                                    <a:rPr lang="en-US" altLang="ja-JP" sz="2400" i="1">
                                      <a:latin typeface="Cambria Math" panose="02040503050406030204" pitchFamily="18" charset="0"/>
                                    </a:rPr>
                                    <m:t>𝜙</m:t>
                                  </m:r>
                                </m:e>
                              </m:d>
                            </m:e>
                          </m:func>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2</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num>
                                        <m:den>
                                          <m:r>
                                            <a:rPr lang="en-US" altLang="ja-JP" sz="2400" i="1">
                                              <a:latin typeface="Cambria Math" panose="02040503050406030204" pitchFamily="18" charset="0"/>
                                            </a:rPr>
                                            <m:t>𝑇</m:t>
                                          </m:r>
                                        </m:den>
                                      </m:f>
                                    </m:e>
                                  </m:d>
                                </m:e>
                                <m:sup>
                                  <m:r>
                                    <a:rPr lang="en-US" altLang="ja-JP" sz="2400" i="1">
                                      <a:latin typeface="Cambria Math" panose="02040503050406030204" pitchFamily="18" charset="0"/>
                                    </a:rPr>
                                    <m:t>2</m:t>
                                  </m:r>
                                </m:sup>
                              </m:sSup>
                            </m:sup>
                          </m:sSup>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𝑓</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𝑧</m:t>
                                  </m:r>
                                </m:e>
                              </m:d>
                              <m:r>
                                <a:rPr lang="en-US" altLang="ja-JP" sz="2400" i="1">
                                  <a:latin typeface="Cambria Math" panose="02040503050406030204" pitchFamily="18" charset="0"/>
                                </a:rPr>
                                <m:t>𝑖</m:t>
                              </m:r>
                            </m:e>
                          </m:d>
                          <m:r>
                            <a:rPr lang="en-US" altLang="ja-JP" sz="2400" i="1">
                              <a:latin typeface="Cambria Math" panose="02040503050406030204" pitchFamily="18" charset="0"/>
                            </a:rPr>
                            <m:t>𝑑</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r>
                            <m:rPr>
                              <m:lit/>
                            </m:rPr>
                            <a:rPr lang="en-US" altLang="ja-JP" sz="2400" i="1">
                              <a:latin typeface="Cambria Math" panose="02040503050406030204" pitchFamily="18" charset="0"/>
                            </a:rPr>
                            <m:t> </m:t>
                          </m:r>
                        </m:e>
                      </m:nary>
                    </m:oMath>
                  </m:oMathPara>
                </a14:m>
                <a:endParaRPr lang="en-US" altLang="ja-JP" sz="2400" dirty="0"/>
              </a:p>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m:t>
                      </m:r>
                      <m:r>
                        <a:rPr lang="en-US" altLang="ja-JP" sz="2400" i="1">
                          <a:latin typeface="Cambria Math" panose="02040503050406030204" pitchFamily="18" charset="0"/>
                        </a:rPr>
                        <m:t>𝑖</m:t>
                      </m:r>
                      <m:nary>
                        <m:naryPr>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m:t>
                          </m:r>
                          <m:r>
                            <a:rPr lang="en-US" altLang="ja-JP" sz="2400" i="1">
                              <a:latin typeface="Cambria Math" panose="02040503050406030204" pitchFamily="18" charset="0"/>
                            </a:rPr>
                            <m:t>∞</m:t>
                          </m:r>
                        </m:sub>
                        <m:sup>
                          <m:r>
                            <a:rPr lang="en-US" altLang="ja-JP" sz="2400" i="1">
                              <a:latin typeface="Cambria Math" panose="02040503050406030204" pitchFamily="18" charset="0"/>
                            </a:rPr>
                            <m:t>𝑡</m:t>
                          </m:r>
                        </m:sup>
                        <m:e>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𝜔</m:t>
                                  </m:r>
                                </m:e>
                                <m:sub>
                                  <m:r>
                                    <a:rPr lang="en-US" altLang="ja-JP" sz="2400" i="1">
                                      <a:latin typeface="Cambria Math" panose="02040503050406030204" pitchFamily="18" charset="0"/>
                                    </a:rPr>
                                    <m:t>𝑓𝑖</m:t>
                                  </m:r>
                                </m:sub>
                              </m:sSub>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sup>
                          </m:s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0</m:t>
                              </m:r>
                            </m:sub>
                          </m:sSub>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cos</m:t>
                              </m:r>
                            </m:fName>
                            <m:e>
                              <m:d>
                                <m:dPr>
                                  <m:ctrlPr>
                                    <a:rPr lang="en-US" altLang="ja-JP" sz="2400" i="1">
                                      <a:latin typeface="Cambria Math" panose="02040503050406030204" pitchFamily="18" charset="0"/>
                                    </a:rPr>
                                  </m:ctrlPr>
                                </m:dPr>
                                <m:e>
                                  <m:r>
                                    <a:rPr lang="en-US" altLang="ja-JP" sz="2400" i="1">
                                      <a:latin typeface="Cambria Math" panose="02040503050406030204" pitchFamily="18" charset="0"/>
                                    </a:rPr>
                                    <m:t>𝜔</m:t>
                                  </m:r>
                                  <m:r>
                                    <a:rPr lang="en-US" altLang="ja-JP" sz="2400" i="1">
                                      <a:latin typeface="Cambria Math" panose="02040503050406030204" pitchFamily="18" charset="0"/>
                                    </a:rPr>
                                    <m:t>𝑡</m:t>
                                  </m:r>
                                  <m:r>
                                    <a:rPr lang="en-US" altLang="ja-JP" sz="2400" i="1">
                                      <a:latin typeface="Cambria Math" panose="02040503050406030204" pitchFamily="18" charset="0"/>
                                    </a:rPr>
                                    <m:t>+</m:t>
                                  </m:r>
                                  <m:r>
                                    <a:rPr lang="en-US" altLang="ja-JP" sz="2400" i="1">
                                      <a:latin typeface="Cambria Math" panose="02040503050406030204" pitchFamily="18" charset="0"/>
                                    </a:rPr>
                                    <m:t>𝜙</m:t>
                                  </m:r>
                                </m:e>
                              </m:d>
                            </m:e>
                          </m:func>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2</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num>
                                        <m:den>
                                          <m:r>
                                            <a:rPr lang="en-US" altLang="ja-JP" sz="2400" i="1">
                                              <a:latin typeface="Cambria Math" panose="02040503050406030204" pitchFamily="18" charset="0"/>
                                            </a:rPr>
                                            <m:t>𝑇</m:t>
                                          </m:r>
                                        </m:den>
                                      </m:f>
                                    </m:e>
                                  </m:d>
                                </m:e>
                                <m:sup>
                                  <m:r>
                                    <a:rPr lang="en-US" altLang="ja-JP" sz="2400" i="1">
                                      <a:latin typeface="Cambria Math" panose="02040503050406030204" pitchFamily="18" charset="0"/>
                                    </a:rPr>
                                    <m:t>2</m:t>
                                  </m:r>
                                </m:sup>
                              </m:sSup>
                            </m:sup>
                          </m:sSup>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𝑀</m:t>
                              </m:r>
                            </m:e>
                            <m:sub>
                              <m:r>
                                <a:rPr lang="en-US" altLang="ja-JP" sz="2400" b="0" i="1" smtClean="0">
                                  <a:latin typeface="Cambria Math" panose="02040503050406030204" pitchFamily="18" charset="0"/>
                                </a:rPr>
                                <m:t>𝑓𝑖</m:t>
                              </m:r>
                            </m:sub>
                          </m:sSub>
                          <m:r>
                            <a:rPr lang="en-US" altLang="ja-JP" sz="2400" i="1">
                              <a:latin typeface="Cambria Math" panose="02040503050406030204" pitchFamily="18" charset="0"/>
                            </a:rPr>
                            <m:t>𝑑</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𝑡</m:t>
                              </m:r>
                            </m:e>
                            <m:sup>
                              <m:r>
                                <a:rPr lang="en-US" altLang="ja-JP" sz="2400" i="1">
                                  <a:latin typeface="Cambria Math" panose="02040503050406030204" pitchFamily="18" charset="0"/>
                                </a:rPr>
                                <m:t>′</m:t>
                              </m:r>
                            </m:sup>
                          </m:sSup>
                          <m:r>
                            <m:rPr>
                              <m:lit/>
                            </m:rPr>
                            <a:rPr lang="en-US" altLang="ja-JP" sz="2400" i="1">
                              <a:latin typeface="Cambria Math" panose="02040503050406030204" pitchFamily="18" charset="0"/>
                            </a:rPr>
                            <m:t> </m:t>
                          </m:r>
                        </m:e>
                      </m:nary>
                    </m:oMath>
                  </m:oMathPara>
                </a14:m>
                <a:endParaRPr lang="en-US" altLang="ja-JP" sz="2400" dirty="0"/>
              </a:p>
              <a:p>
                <a:endParaRPr kumimoji="1" lang="en-US" altLang="ja-JP" sz="2400" dirty="0"/>
              </a:p>
            </p:txBody>
          </p:sp>
        </mc:Choice>
        <mc:Fallback xmlns="">
          <p:sp>
            <p:nvSpPr>
              <p:cNvPr id="4" name="テキスト ボックス 3">
                <a:extLst>
                  <a:ext uri="{FF2B5EF4-FFF2-40B4-BE49-F238E27FC236}">
                    <a16:creationId xmlns:a16="http://schemas.microsoft.com/office/drawing/2014/main" id="{B3360D69-AC88-8419-69E3-39F971C61EC0}"/>
                  </a:ext>
                </a:extLst>
              </p:cNvPr>
              <p:cNvSpPr txBox="1">
                <a:spLocks noRot="1" noChangeAspect="1" noMove="1" noResize="1" noEditPoints="1" noAdjustHandles="1" noChangeArrowheads="1" noChangeShapeType="1" noTextEdit="1"/>
              </p:cNvSpPr>
              <p:nvPr/>
            </p:nvSpPr>
            <p:spPr>
              <a:xfrm>
                <a:off x="770964" y="1272988"/>
                <a:ext cx="9242611" cy="5220853"/>
              </a:xfrm>
              <a:prstGeom prst="rect">
                <a:avLst/>
              </a:prstGeom>
              <a:blipFill>
                <a:blip r:embed="rId2"/>
                <a:stretch>
                  <a:fillRect l="-989" t="-151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0452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DD133-22F8-B5AC-C759-0BEFAF4801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0EB7D8-1DCE-2039-A033-397AF269FB60}"/>
              </a:ext>
            </a:extLst>
          </p:cNvPr>
          <p:cNvSpPr>
            <a:spLocks noGrp="1"/>
          </p:cNvSpPr>
          <p:nvPr>
            <p:ph type="title"/>
          </p:nvPr>
        </p:nvSpPr>
        <p:spPr>
          <a:xfrm>
            <a:off x="677334" y="609600"/>
            <a:ext cx="8596668" cy="842682"/>
          </a:xfrm>
        </p:spPr>
        <p:txBody>
          <a:bodyPr/>
          <a:lstStyle/>
          <a:p>
            <a:r>
              <a:rPr kumimoji="1" lang="ja-JP" altLang="en-US" dirty="0">
                <a:solidFill>
                  <a:schemeClr val="tx1"/>
                </a:solidFill>
              </a:rPr>
              <a:t>摂動論による</a:t>
            </a:r>
            <a:r>
              <a:rPr kumimoji="1" lang="en-US" altLang="ja-JP" dirty="0">
                <a:solidFill>
                  <a:schemeClr val="tx1"/>
                </a:solidFill>
              </a:rPr>
              <a:t>1</a:t>
            </a:r>
            <a:r>
              <a:rPr kumimoji="1" lang="ja-JP" altLang="en-US" dirty="0">
                <a:solidFill>
                  <a:schemeClr val="tx1"/>
                </a:solidFill>
              </a:rPr>
              <a:t>光子過程の解析</a:t>
            </a:r>
          </a:p>
        </p:txBody>
      </p:sp>
      <p:sp>
        <p:nvSpPr>
          <p:cNvPr id="3" name="コンテンツ プレースホルダー 2">
            <a:extLst>
              <a:ext uri="{FF2B5EF4-FFF2-40B4-BE49-F238E27FC236}">
                <a16:creationId xmlns:a16="http://schemas.microsoft.com/office/drawing/2014/main" id="{1ACB704E-628E-C6D5-7BB4-C7E0957A25F8}"/>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EF148679-8AAC-B7BB-C6AA-805C298DEB04}"/>
                  </a:ext>
                </a:extLst>
              </p:cNvPr>
              <p:cNvSpPr txBox="1"/>
              <p:nvPr/>
            </p:nvSpPr>
            <p:spPr>
              <a:xfrm>
                <a:off x="770964" y="1272988"/>
                <a:ext cx="9242611" cy="58233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𝑐</m:t>
                          </m:r>
                        </m:e>
                        <m:sub>
                          <m:r>
                            <a:rPr lang="en-US" altLang="ja-JP" sz="2000" i="1">
                              <a:latin typeface="Cambria Math" panose="02040503050406030204" pitchFamily="18" charset="0"/>
                            </a:rPr>
                            <m:t>𝑓</m:t>
                          </m:r>
                        </m:sub>
                        <m:sup>
                          <m:d>
                            <m:dPr>
                              <m:ctrlPr>
                                <a:rPr lang="en-US" altLang="ja-JP" sz="2000" i="1">
                                  <a:latin typeface="Cambria Math" panose="02040503050406030204" pitchFamily="18" charset="0"/>
                                </a:rPr>
                              </m:ctrlPr>
                            </m:dPr>
                            <m:e>
                              <m:r>
                                <a:rPr lang="en-US" altLang="ja-JP" sz="2000" i="1">
                                  <a:latin typeface="Cambria Math" panose="02040503050406030204" pitchFamily="18" charset="0"/>
                                </a:rPr>
                                <m:t>1</m:t>
                              </m:r>
                            </m:e>
                          </m:d>
                        </m:sup>
                      </m:sSubSup>
                      <m:d>
                        <m:dPr>
                          <m:ctrlPr>
                            <a:rPr lang="en-US" altLang="ja-JP" sz="2000" i="1">
                              <a:latin typeface="Cambria Math" panose="02040503050406030204" pitchFamily="18" charset="0"/>
                            </a:rPr>
                          </m:ctrlPr>
                        </m:dPr>
                        <m:e>
                          <m:r>
                            <a:rPr lang="en-US" altLang="ja-JP" sz="2000" i="1">
                              <a:latin typeface="Cambria Math" panose="02040503050406030204" pitchFamily="18" charset="0"/>
                            </a:rPr>
                            <m:t>∞</m:t>
                          </m:r>
                        </m:e>
                      </m:d>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𝑖</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𝐸</m:t>
                              </m:r>
                            </m:e>
                            <m:sub>
                              <m:r>
                                <a:rPr lang="en-US" altLang="ja-JP" sz="2000" i="1">
                                  <a:latin typeface="Cambria Math" panose="02040503050406030204" pitchFamily="18" charset="0"/>
                                </a:rPr>
                                <m:t>0</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𝑀</m:t>
                              </m:r>
                            </m:e>
                            <m:sub>
                              <m:r>
                                <a:rPr lang="en-US" altLang="ja-JP" sz="2000" i="1">
                                  <a:latin typeface="Cambria Math" panose="02040503050406030204" pitchFamily="18" charset="0"/>
                                </a:rPr>
                                <m:t>𝑓𝑖</m:t>
                              </m:r>
                            </m:sub>
                          </m:sSub>
                        </m:num>
                        <m:den>
                          <m:r>
                            <a:rPr lang="en-US" altLang="ja-JP" sz="2000" i="1">
                              <a:latin typeface="Cambria Math" panose="02040503050406030204" pitchFamily="18" charset="0"/>
                            </a:rPr>
                            <m:t>2</m:t>
                          </m:r>
                        </m:den>
                      </m:f>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𝑖</m:t>
                          </m:r>
                          <m:r>
                            <a:rPr lang="en-US" altLang="ja-JP" sz="2000" i="1">
                              <a:latin typeface="Cambria Math" panose="02040503050406030204" pitchFamily="18" charset="0"/>
                            </a:rPr>
                            <m:t>𝜙</m:t>
                          </m:r>
                          <m:r>
                            <a:rPr lang="en-US" altLang="ja-JP" sz="2000" i="1">
                              <a:latin typeface="Cambria Math" panose="02040503050406030204" pitchFamily="18" charset="0"/>
                            </a:rPr>
                            <m:t> </m:t>
                          </m:r>
                        </m:sup>
                      </m:sSup>
                      <m:r>
                        <a:rPr lang="en-US" altLang="ja-JP" sz="2000" i="1">
                          <a:latin typeface="Cambria Math" panose="02040503050406030204" pitchFamily="18" charset="0"/>
                        </a:rPr>
                        <m:t> </m:t>
                      </m:r>
                      <m:nary>
                        <m:naryPr>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m:t>
                          </m:r>
                          <m:r>
                            <a:rPr lang="en-US" altLang="ja-JP" sz="2000" i="1">
                              <a:latin typeface="Cambria Math" panose="02040503050406030204" pitchFamily="18" charset="0"/>
                            </a:rPr>
                            <m:t>∞</m:t>
                          </m:r>
                        </m:sub>
                        <m:sup>
                          <m:r>
                            <a:rPr lang="en-US" altLang="ja-JP" sz="2000" i="1">
                              <a:latin typeface="Cambria Math" panose="02040503050406030204" pitchFamily="18" charset="0"/>
                            </a:rPr>
                            <m:t>∞</m:t>
                          </m:r>
                        </m:sup>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2</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𝑡</m:t>
                                              </m:r>
                                            </m:e>
                                            <m:sup>
                                              <m:r>
                                                <a:rPr lang="en-US" altLang="ja-JP" sz="2000" i="1">
                                                  <a:latin typeface="Cambria Math" panose="02040503050406030204" pitchFamily="18" charset="0"/>
                                                </a:rPr>
                                                <m:t>′</m:t>
                                              </m:r>
                                            </m:sup>
                                          </m:sSup>
                                        </m:num>
                                        <m:den>
                                          <m:r>
                                            <a:rPr lang="en-US" altLang="ja-JP" sz="2000" i="1">
                                              <a:latin typeface="Cambria Math" panose="02040503050406030204" pitchFamily="18" charset="0"/>
                                            </a:rPr>
                                            <m:t>𝑇</m:t>
                                          </m:r>
                                        </m:den>
                                      </m:f>
                                    </m:e>
                                  </m:d>
                                </m:e>
                                <m:sup>
                                  <m:r>
                                    <a:rPr lang="en-US" altLang="ja-JP" sz="2000" i="1">
                                      <a:latin typeface="Cambria Math" panose="02040503050406030204" pitchFamily="18" charset="0"/>
                                    </a:rPr>
                                    <m:t>2</m:t>
                                  </m:r>
                                </m:sup>
                              </m:sSup>
                            </m:sup>
                          </m:sSup>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𝑖</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𝜔</m:t>
                                      </m:r>
                                    </m:e>
                                    <m:sub>
                                      <m:r>
                                        <a:rPr lang="en-US" altLang="ja-JP" sz="2000" i="1">
                                          <a:latin typeface="Cambria Math" panose="02040503050406030204" pitchFamily="18" charset="0"/>
                                        </a:rPr>
                                        <m:t>𝑓𝑖</m:t>
                                      </m:r>
                                    </m:sub>
                                  </m:sSub>
                                  <m:r>
                                    <a:rPr lang="en-US" altLang="ja-JP" sz="2000" i="1">
                                      <a:latin typeface="Cambria Math" panose="02040503050406030204" pitchFamily="18" charset="0"/>
                                    </a:rPr>
                                    <m:t>+</m:t>
                                  </m:r>
                                  <m:r>
                                    <a:rPr lang="en-US" altLang="ja-JP" sz="2000" i="1">
                                      <a:latin typeface="Cambria Math" panose="02040503050406030204" pitchFamily="18" charset="0"/>
                                    </a:rPr>
                                    <m:t>𝜔</m:t>
                                  </m:r>
                                </m:e>
                              </m:d>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𝑡</m:t>
                                  </m:r>
                                </m:e>
                                <m:sup>
                                  <m:r>
                                    <a:rPr lang="en-US" altLang="ja-JP" sz="2000" i="1">
                                      <a:latin typeface="Cambria Math" panose="02040503050406030204" pitchFamily="18" charset="0"/>
                                    </a:rPr>
                                    <m:t>′</m:t>
                                  </m:r>
                                </m:sup>
                              </m:sSup>
                            </m:sup>
                          </m:sSup>
                          <m:r>
                            <a:rPr lang="en-US" altLang="ja-JP" sz="2000" i="1">
                              <a:latin typeface="Cambria Math" panose="02040503050406030204" pitchFamily="18" charset="0"/>
                            </a:rPr>
                            <m:t>𝑑</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𝑡</m:t>
                              </m:r>
                            </m:e>
                            <m:sup>
                              <m:r>
                                <a:rPr lang="en-US" altLang="ja-JP" sz="2000" i="1">
                                  <a:latin typeface="Cambria Math" panose="02040503050406030204" pitchFamily="18" charset="0"/>
                                </a:rPr>
                                <m:t>′</m:t>
                              </m:r>
                            </m:sup>
                          </m:sSup>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𝑖</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𝐸</m:t>
                                  </m:r>
                                </m:e>
                                <m:sub>
                                  <m:r>
                                    <a:rPr lang="en-US" altLang="ja-JP" sz="2000" i="1">
                                      <a:latin typeface="Cambria Math" panose="02040503050406030204" pitchFamily="18" charset="0"/>
                                    </a:rPr>
                                    <m:t>0</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𝑀</m:t>
                                  </m:r>
                                </m:e>
                                <m:sub>
                                  <m:r>
                                    <a:rPr lang="en-US" altLang="ja-JP" sz="2000" i="1">
                                      <a:latin typeface="Cambria Math" panose="02040503050406030204" pitchFamily="18" charset="0"/>
                                    </a:rPr>
                                    <m:t>𝑓𝑖</m:t>
                                  </m:r>
                                </m:sub>
                              </m:sSub>
                            </m:num>
                            <m:den>
                              <m:r>
                                <a:rPr lang="en-US" altLang="ja-JP" sz="2000" i="1">
                                  <a:latin typeface="Cambria Math" panose="02040503050406030204" pitchFamily="18" charset="0"/>
                                </a:rPr>
                                <m:t>2</m:t>
                              </m:r>
                            </m:den>
                          </m:f>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𝜙</m:t>
                              </m:r>
                            </m:sup>
                          </m:sSup>
                        </m:e>
                      </m:nary>
                      <m:nary>
                        <m:naryPr>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m:t>
                          </m:r>
                          <m:r>
                            <a:rPr lang="en-US" altLang="ja-JP" sz="2000" i="1">
                              <a:latin typeface="Cambria Math" panose="02040503050406030204" pitchFamily="18" charset="0"/>
                            </a:rPr>
                            <m:t>∞</m:t>
                          </m:r>
                        </m:sub>
                        <m:sup>
                          <m:r>
                            <a:rPr lang="en-US" altLang="ja-JP" sz="2000" i="1">
                              <a:latin typeface="Cambria Math" panose="02040503050406030204" pitchFamily="18" charset="0"/>
                            </a:rPr>
                            <m:t>∞</m:t>
                          </m:r>
                        </m:sup>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2</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𝑡</m:t>
                                              </m:r>
                                            </m:e>
                                            <m:sup>
                                              <m:r>
                                                <a:rPr lang="en-US" altLang="ja-JP" sz="2000" i="1">
                                                  <a:latin typeface="Cambria Math" panose="02040503050406030204" pitchFamily="18" charset="0"/>
                                                </a:rPr>
                                                <m:t>′</m:t>
                                              </m:r>
                                            </m:sup>
                                          </m:sSup>
                                        </m:num>
                                        <m:den>
                                          <m:r>
                                            <a:rPr lang="en-US" altLang="ja-JP" sz="2000" i="1">
                                              <a:latin typeface="Cambria Math" panose="02040503050406030204" pitchFamily="18" charset="0"/>
                                            </a:rPr>
                                            <m:t>𝑇</m:t>
                                          </m:r>
                                        </m:den>
                                      </m:f>
                                    </m:e>
                                  </m:d>
                                </m:e>
                                <m:sup>
                                  <m:r>
                                    <a:rPr lang="en-US" altLang="ja-JP" sz="2000" i="1">
                                      <a:latin typeface="Cambria Math" panose="02040503050406030204" pitchFamily="18" charset="0"/>
                                    </a:rPr>
                                    <m:t>2</m:t>
                                  </m:r>
                                </m:sup>
                              </m:sSup>
                            </m:sup>
                          </m:sSup>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r>
                                <a:rPr lang="en-US" altLang="ja-JP" sz="2000" i="1">
                                  <a:latin typeface="Cambria Math" panose="02040503050406030204" pitchFamily="18" charset="0"/>
                                </a:rPr>
                                <m:t>𝑖</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m:t>
                                      </m:r>
                                      <m:r>
                                        <a:rPr lang="en-US" altLang="ja-JP" sz="2000" i="1">
                                          <a:latin typeface="Cambria Math" panose="02040503050406030204" pitchFamily="18" charset="0"/>
                                        </a:rPr>
                                        <m:t>𝜔</m:t>
                                      </m:r>
                                    </m:e>
                                    <m:sub>
                                      <m:r>
                                        <a:rPr lang="en-US" altLang="ja-JP" sz="2000" i="1">
                                          <a:latin typeface="Cambria Math" panose="02040503050406030204" pitchFamily="18" charset="0"/>
                                        </a:rPr>
                                        <m:t>𝑓𝑖</m:t>
                                      </m:r>
                                    </m:sub>
                                  </m:sSub>
                                  <m:r>
                                    <a:rPr lang="en-US" altLang="ja-JP" sz="2000" i="1">
                                      <a:latin typeface="Cambria Math" panose="02040503050406030204" pitchFamily="18" charset="0"/>
                                    </a:rPr>
                                    <m:t>+</m:t>
                                  </m:r>
                                  <m:r>
                                    <a:rPr lang="en-US" altLang="ja-JP" sz="2000" i="1">
                                      <a:latin typeface="Cambria Math" panose="02040503050406030204" pitchFamily="18" charset="0"/>
                                    </a:rPr>
                                    <m:t>𝜔</m:t>
                                  </m:r>
                                </m:e>
                              </m:d>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𝑡</m:t>
                                  </m:r>
                                </m:e>
                                <m:sup>
                                  <m:r>
                                    <a:rPr lang="en-US" altLang="ja-JP" sz="2000" i="1">
                                      <a:latin typeface="Cambria Math" panose="02040503050406030204" pitchFamily="18" charset="0"/>
                                    </a:rPr>
                                    <m:t>′</m:t>
                                  </m:r>
                                </m:sup>
                              </m:sSup>
                            </m:sup>
                          </m:sSup>
                          <m:r>
                            <a:rPr lang="en-US" altLang="ja-JP" sz="2000" i="1">
                              <a:latin typeface="Cambria Math" panose="02040503050406030204" pitchFamily="18" charset="0"/>
                            </a:rPr>
                            <m:t>𝑑</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𝑡</m:t>
                              </m:r>
                            </m:e>
                            <m:sup>
                              <m:r>
                                <a:rPr lang="en-US" altLang="ja-JP" sz="2000" i="1">
                                  <a:latin typeface="Cambria Math" panose="02040503050406030204" pitchFamily="18" charset="0"/>
                                </a:rPr>
                                <m:t>′</m:t>
                              </m:r>
                            </m:sup>
                          </m:sSup>
                        </m:e>
                      </m:nary>
                    </m:oMath>
                  </m:oMathPara>
                </a14:m>
                <a:endParaRPr lang="en-US" altLang="ja-JP"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m:t>
                      </m:r>
                      <m:r>
                        <a:rPr lang="en-US" altLang="ja-JP" sz="2000" i="1">
                          <a:latin typeface="Cambria Math" panose="02040503050406030204" pitchFamily="18" charset="0"/>
                        </a:rPr>
                        <m:t>𝑖</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𝐸</m:t>
                          </m:r>
                        </m:e>
                        <m:sub>
                          <m:r>
                            <a:rPr lang="en-US" altLang="ja-JP" sz="2000" i="1">
                              <a:latin typeface="Cambria Math" panose="02040503050406030204" pitchFamily="18" charset="0"/>
                            </a:rPr>
                            <m:t>0</m:t>
                          </m:r>
                        </m:sub>
                      </m:sSub>
                      <m:r>
                        <a:rPr lang="en-US" altLang="ja-JP" sz="2000" i="1">
                          <a:latin typeface="Cambria Math" panose="02040503050406030204" pitchFamily="18" charset="0"/>
                        </a:rPr>
                        <m:t>𝑇</m:t>
                      </m:r>
                      <m:f>
                        <m:fPr>
                          <m:ctrlPr>
                            <a:rPr lang="en-US" altLang="ja-JP" sz="2000" i="1">
                              <a:latin typeface="Cambria Math" panose="02040503050406030204" pitchFamily="18" charset="0"/>
                            </a:rPr>
                          </m:ctrlPr>
                        </m:fPr>
                        <m:num>
                          <m:rad>
                            <m:radPr>
                              <m:degHide m:val="on"/>
                              <m:ctrlPr>
                                <a:rPr lang="en-US" altLang="ja-JP" sz="2000" i="1">
                                  <a:latin typeface="Cambria Math" panose="02040503050406030204" pitchFamily="18" charset="0"/>
                                </a:rPr>
                              </m:ctrlPr>
                            </m:radPr>
                            <m:deg/>
                            <m:e>
                              <m:r>
                                <a:rPr lang="en-US" altLang="ja-JP" sz="2000" i="1">
                                  <a:latin typeface="Cambria Math" panose="02040503050406030204" pitchFamily="18" charset="0"/>
                                </a:rPr>
                                <m:t>𝜋</m:t>
                              </m:r>
                            </m:e>
                          </m:rad>
                        </m:num>
                        <m:den>
                          <m:r>
                            <a:rPr lang="en-US" altLang="ja-JP" sz="2000" i="1">
                              <a:latin typeface="Cambria Math" panose="02040503050406030204" pitchFamily="18" charset="0"/>
                            </a:rPr>
                            <m:t>4</m:t>
                          </m:r>
                        </m:den>
                      </m:f>
                      <m:d>
                        <m:dPr>
                          <m:begChr m:val="{"/>
                          <m:endChr m:val="}"/>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𝑖</m:t>
                              </m:r>
                              <m:r>
                                <a:rPr lang="en-US" altLang="ja-JP" sz="2000" i="1">
                                  <a:latin typeface="Cambria Math" panose="02040503050406030204" pitchFamily="18" charset="0"/>
                                </a:rPr>
                                <m:t>𝜙</m:t>
                              </m:r>
                            </m:sup>
                          </m:s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𝜔</m:t>
                                          </m:r>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𝜔</m:t>
                                              </m:r>
                                            </m:e>
                                            <m:sub>
                                              <m:r>
                                                <a:rPr lang="en-US" altLang="ja-JP" sz="2000" i="1">
                                                  <a:latin typeface="Cambria Math" panose="02040503050406030204" pitchFamily="18" charset="0"/>
                                                </a:rPr>
                                                <m:t>𝑓𝑖</m:t>
                                              </m:r>
                                            </m:sub>
                                          </m:sSub>
                                        </m:e>
                                      </m:d>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16</m:t>
                                  </m:r>
                                </m:den>
                              </m:f>
                            </m:e>
                          </m:func>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𝑇</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𝜙</m:t>
                              </m:r>
                            </m:sup>
                          </m:s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𝜔</m:t>
                                          </m:r>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𝜔</m:t>
                                              </m:r>
                                            </m:e>
                                            <m:sub>
                                              <m:r>
                                                <a:rPr lang="en-US" altLang="ja-JP" sz="2000" i="1">
                                                  <a:latin typeface="Cambria Math" panose="02040503050406030204" pitchFamily="18" charset="0"/>
                                                </a:rPr>
                                                <m:t>𝑓𝑖</m:t>
                                              </m:r>
                                            </m:sub>
                                          </m:sSub>
                                        </m:e>
                                      </m:d>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16</m:t>
                                  </m:r>
                                </m:den>
                              </m:f>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𝑇</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e>
                          </m:func>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𝑀</m:t>
                          </m:r>
                        </m:e>
                        <m:sub>
                          <m:r>
                            <a:rPr lang="en-US" altLang="ja-JP" sz="2000" i="1">
                              <a:latin typeface="Cambria Math" panose="02040503050406030204" pitchFamily="18" charset="0"/>
                            </a:rPr>
                            <m:t>𝑓𝑖</m:t>
                          </m:r>
                        </m:sub>
                      </m:sSub>
                    </m:oMath>
                  </m:oMathPara>
                </a14:m>
                <a:endParaRPr lang="en-US" altLang="ja-JP" sz="2000" dirty="0"/>
              </a:p>
              <a:p>
                <a:endParaRPr lang="en-US" altLang="ja-JP" sz="2000" dirty="0"/>
              </a:p>
              <a:p>
                <a:r>
                  <a:rPr lang="ja-JP" altLang="en-US" sz="2400" dirty="0"/>
                  <a:t>遷移確率</a:t>
                </a:r>
                <a:endParaRPr lang="en-US" altLang="ja-JP" sz="2400" dirty="0"/>
              </a:p>
              <a:p>
                <a:endParaRPr lang="en-US" altLang="ja-JP" sz="2000" dirty="0"/>
              </a:p>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𝑃</m:t>
                      </m:r>
                      <m:r>
                        <a:rPr lang="en-US" altLang="ja-JP" sz="2000" i="1">
                          <a:latin typeface="Cambria Math" panose="02040503050406030204" pitchFamily="18" charset="0"/>
                        </a:rPr>
                        <m:t> =</m:t>
                      </m:r>
                      <m:sSup>
                        <m:sSupPr>
                          <m:ctrlPr>
                            <a:rPr lang="en-US" altLang="ja-JP" sz="2000" i="1">
                              <a:latin typeface="Cambria Math" panose="02040503050406030204" pitchFamily="18" charset="0"/>
                            </a:rPr>
                          </m:ctrlPr>
                        </m:sSupPr>
                        <m:e>
                          <m:d>
                            <m:dPr>
                              <m:begChr m:val="|"/>
                              <m:endChr m:val="|"/>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𝑐</m:t>
                                  </m:r>
                                </m:e>
                                <m:sub>
                                  <m:r>
                                    <a:rPr lang="en-US" altLang="ja-JP" sz="2000" i="1">
                                      <a:latin typeface="Cambria Math" panose="02040503050406030204" pitchFamily="18" charset="0"/>
                                    </a:rPr>
                                    <m:t>𝑓</m:t>
                                  </m:r>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m:t>
                                  </m:r>
                                </m:e>
                              </m:d>
                            </m:e>
                          </m:d>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m:rPr>
                              <m:lit/>
                            </m:rPr>
                            <a:rPr lang="en-US" altLang="ja-JP" sz="2000" i="1">
                              <a:latin typeface="Cambria Math" panose="02040503050406030204" pitchFamily="18" charset="0"/>
                            </a:rPr>
                            <m:t> </m:t>
                          </m:r>
                          <m:r>
                            <a:rPr lang="en-US" altLang="ja-JP" sz="2000" i="1">
                              <a:latin typeface="Cambria Math" panose="02040503050406030204" pitchFamily="18" charset="0"/>
                            </a:rPr>
                            <m:t>𝜋</m:t>
                          </m:r>
                        </m:num>
                        <m:den>
                          <m:r>
                            <a:rPr lang="en-US" altLang="ja-JP" sz="2000" i="1">
                              <a:latin typeface="Cambria Math" panose="02040503050406030204" pitchFamily="18" charset="0"/>
                            </a:rPr>
                            <m:t>16</m:t>
                          </m:r>
                        </m:den>
                      </m:f>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𝑇</m:t>
                          </m:r>
                        </m:e>
                        <m:sup>
                          <m:r>
                            <a:rPr lang="en-US" altLang="ja-JP" sz="2000" i="1">
                              <a:latin typeface="Cambria Math" panose="02040503050406030204" pitchFamily="18" charset="0"/>
                            </a:rPr>
                            <m:t>2</m:t>
                          </m:r>
                        </m:sup>
                      </m:sSup>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𝐸</m:t>
                          </m:r>
                        </m:e>
                        <m:sub>
                          <m:r>
                            <a:rPr lang="en-US" altLang="ja-JP" sz="2000" i="1">
                              <a:latin typeface="Cambria Math" panose="02040503050406030204" pitchFamily="18" charset="0"/>
                            </a:rPr>
                            <m:t>0</m:t>
                          </m:r>
                        </m:sub>
                        <m:sup>
                          <m:r>
                            <a:rPr lang="en-US" altLang="ja-JP" sz="2000" i="1">
                              <a:latin typeface="Cambria Math" panose="02040503050406030204" pitchFamily="18" charset="0"/>
                            </a:rPr>
                            <m:t>2</m:t>
                          </m:r>
                        </m:sup>
                      </m:sSubSup>
                      <m:d>
                        <m:dPr>
                          <m:begChr m:val="{"/>
                          <m:endChr m:val="}"/>
                          <m:ctrlPr>
                            <a:rPr lang="en-US" altLang="ja-JP" sz="2000" i="1">
                              <a:latin typeface="Cambria Math" panose="02040503050406030204" pitchFamily="18" charset="0"/>
                            </a:rPr>
                          </m:ctrlPr>
                        </m:dPr>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𝜔</m:t>
                                          </m:r>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𝜔</m:t>
                                              </m:r>
                                            </m:e>
                                            <m:sub>
                                              <m:r>
                                                <a:rPr lang="en-US" altLang="ja-JP" sz="2000" i="1">
                                                  <a:latin typeface="Cambria Math" panose="02040503050406030204" pitchFamily="18" charset="0"/>
                                                </a:rPr>
                                                <m:t>𝑓𝑖</m:t>
                                              </m:r>
                                            </m:sub>
                                          </m:sSub>
                                        </m:e>
                                      </m:d>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8</m:t>
                                  </m:r>
                                </m:den>
                              </m:f>
                            </m:e>
                          </m:func>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𝑇</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𝜔</m:t>
                                          </m:r>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𝜔</m:t>
                                              </m:r>
                                            </m:e>
                                            <m:sub>
                                              <m:r>
                                                <a:rPr lang="en-US" altLang="ja-JP" sz="2000" i="1">
                                                  <a:latin typeface="Cambria Math" panose="02040503050406030204" pitchFamily="18" charset="0"/>
                                                </a:rPr>
                                                <m:t>𝑓𝑖</m:t>
                                              </m:r>
                                            </m:sub>
                                          </m:sSub>
                                        </m:e>
                                      </m:d>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8</m:t>
                                  </m:r>
                                </m:den>
                              </m:f>
                            </m:e>
                          </m:func>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𝑇</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)+2</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𝜔</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𝜔</m:t>
                                      </m:r>
                                    </m:e>
                                    <m:sub>
                                      <m:r>
                                        <a:rPr lang="en-US" altLang="ja-JP" sz="2000" i="1">
                                          <a:latin typeface="Cambria Math" panose="02040503050406030204" pitchFamily="18" charset="0"/>
                                        </a:rPr>
                                        <m:t>𝑓𝑖</m:t>
                                      </m:r>
                                    </m:sub>
                                    <m:sup>
                                      <m:r>
                                        <a:rPr lang="en-US" altLang="ja-JP" sz="2000" i="1">
                                          <a:latin typeface="Cambria Math" panose="02040503050406030204" pitchFamily="18" charset="0"/>
                                        </a:rPr>
                                        <m:t>2</m:t>
                                      </m:r>
                                    </m:sup>
                                  </m:sSubSup>
                                </m:num>
                                <m:den>
                                  <m:r>
                                    <a:rPr lang="en-US" altLang="ja-JP" sz="2000" i="1">
                                      <a:latin typeface="Cambria Math" panose="02040503050406030204" pitchFamily="18" charset="0"/>
                                    </a:rPr>
                                    <m:t>8</m:t>
                                  </m:r>
                                </m:den>
                              </m:f>
                            </m:e>
                          </m:func>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𝑇</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2</m:t>
                              </m:r>
                              <m:r>
                                <a:rPr lang="en-US" altLang="ja-JP" sz="2000" i="1">
                                  <a:latin typeface="Cambria Math" panose="02040503050406030204" pitchFamily="18" charset="0"/>
                                </a:rPr>
                                <m:t>𝜙</m:t>
                              </m:r>
                            </m:e>
                          </m:func>
                        </m:e>
                      </m:d>
                      <m:sSup>
                        <m:sSupPr>
                          <m:ctrlPr>
                            <a:rPr lang="en-US" altLang="ja-JP" sz="2000" i="1">
                              <a:latin typeface="Cambria Math" panose="02040503050406030204" pitchFamily="18" charset="0"/>
                            </a:rPr>
                          </m:ctrlPr>
                        </m:sSupPr>
                        <m:e>
                          <m:d>
                            <m:dPr>
                              <m:begChr m:val="|"/>
                              <m:endChr m:val="|"/>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𝑀</m:t>
                                  </m:r>
                                </m:e>
                                <m:sub>
                                  <m:r>
                                    <a:rPr lang="en-US" altLang="ja-JP" sz="2000" i="1">
                                      <a:latin typeface="Cambria Math" panose="02040503050406030204" pitchFamily="18" charset="0"/>
                                    </a:rPr>
                                    <m:t>𝑓𝑖</m:t>
                                  </m:r>
                                </m:sub>
                              </m:sSub>
                            </m:e>
                          </m:d>
                        </m:e>
                        <m:sup>
                          <m:r>
                            <a:rPr lang="en-US" altLang="ja-JP" sz="2000" i="1">
                              <a:latin typeface="Cambria Math" panose="02040503050406030204" pitchFamily="18" charset="0"/>
                            </a:rPr>
                            <m:t>2</m:t>
                          </m:r>
                        </m:sup>
                      </m:sSup>
                    </m:oMath>
                  </m:oMathPara>
                </a14:m>
                <a:endParaRPr lang="en-US" altLang="ja-JP" sz="2000" dirty="0"/>
              </a:p>
              <a:p>
                <a:endParaRPr lang="en-US" altLang="ja-JP" sz="2000" dirty="0"/>
              </a:p>
              <a:p>
                <a:r>
                  <a:rPr lang="ja-JP" altLang="en-US" sz="2400" dirty="0"/>
                  <a:t>スピン成分の比は遷移双極子モーメントによる</a:t>
                </a:r>
                <a:r>
                  <a:rPr lang="en-US" altLang="ja-JP" sz="2400" dirty="0"/>
                  <a:t>.</a:t>
                </a:r>
              </a:p>
              <a:p>
                <a:endParaRPr kumimoji="1" lang="en-US" altLang="ja-JP" sz="2400" dirty="0"/>
              </a:p>
            </p:txBody>
          </p:sp>
        </mc:Choice>
        <mc:Fallback>
          <p:sp>
            <p:nvSpPr>
              <p:cNvPr id="4" name="テキスト ボックス 3">
                <a:extLst>
                  <a:ext uri="{FF2B5EF4-FFF2-40B4-BE49-F238E27FC236}">
                    <a16:creationId xmlns:a16="http://schemas.microsoft.com/office/drawing/2014/main" id="{EF148679-8AAC-B7BB-C6AA-805C298DEB04}"/>
                  </a:ext>
                </a:extLst>
              </p:cNvPr>
              <p:cNvSpPr txBox="1">
                <a:spLocks noRot="1" noChangeAspect="1" noMove="1" noResize="1" noEditPoints="1" noAdjustHandles="1" noChangeArrowheads="1" noChangeShapeType="1" noTextEdit="1"/>
              </p:cNvSpPr>
              <p:nvPr/>
            </p:nvSpPr>
            <p:spPr>
              <a:xfrm>
                <a:off x="770964" y="1272988"/>
                <a:ext cx="9242611" cy="5823389"/>
              </a:xfrm>
              <a:prstGeom prst="rect">
                <a:avLst/>
              </a:prstGeom>
              <a:blipFill>
                <a:blip r:embed="rId2"/>
                <a:stretch>
                  <a:fillRect l="-9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6081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BB673-2DA3-4961-0E20-B2546E4017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9B0C8F-5480-3801-A142-0CB5BF82117B}"/>
              </a:ext>
            </a:extLst>
          </p:cNvPr>
          <p:cNvSpPr>
            <a:spLocks noGrp="1"/>
          </p:cNvSpPr>
          <p:nvPr>
            <p:ph type="title"/>
          </p:nvPr>
        </p:nvSpPr>
        <p:spPr>
          <a:xfrm>
            <a:off x="677334" y="609600"/>
            <a:ext cx="8596668" cy="842682"/>
          </a:xfrm>
        </p:spPr>
        <p:txBody>
          <a:bodyPr/>
          <a:lstStyle/>
          <a:p>
            <a:r>
              <a:rPr kumimoji="1" lang="ja-JP" altLang="en-US" dirty="0">
                <a:solidFill>
                  <a:schemeClr val="tx1"/>
                </a:solidFill>
              </a:rPr>
              <a:t>摂動論による</a:t>
            </a:r>
            <a:r>
              <a:rPr kumimoji="1" lang="en-US" altLang="ja-JP" dirty="0">
                <a:solidFill>
                  <a:schemeClr val="tx1"/>
                </a:solidFill>
              </a:rPr>
              <a:t>1</a:t>
            </a:r>
            <a:r>
              <a:rPr kumimoji="1" lang="ja-JP" altLang="en-US" dirty="0">
                <a:solidFill>
                  <a:schemeClr val="tx1"/>
                </a:solidFill>
              </a:rPr>
              <a:t>光子過程の解析</a:t>
            </a:r>
          </a:p>
        </p:txBody>
      </p:sp>
      <p:sp>
        <p:nvSpPr>
          <p:cNvPr id="3" name="コンテンツ プレースホルダー 2">
            <a:extLst>
              <a:ext uri="{FF2B5EF4-FFF2-40B4-BE49-F238E27FC236}">
                <a16:creationId xmlns:a16="http://schemas.microsoft.com/office/drawing/2014/main" id="{9D272E10-EB97-2490-13DD-FDC476C1D95C}"/>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1D28B56-A3FF-FB79-ADD6-9D179F221678}"/>
                  </a:ext>
                </a:extLst>
              </p:cNvPr>
              <p:cNvSpPr txBox="1"/>
              <p:nvPr/>
            </p:nvSpPr>
            <p:spPr>
              <a:xfrm>
                <a:off x="770964" y="1272988"/>
                <a:ext cx="9242611" cy="5527988"/>
              </a:xfrm>
              <a:prstGeom prst="rect">
                <a:avLst/>
              </a:prstGeom>
              <a:noFill/>
            </p:spPr>
            <p:txBody>
              <a:bodyPr wrap="square" rtlCol="0">
                <a:spAutoFit/>
              </a:bodyPr>
              <a:lstStyle/>
              <a:p>
                <a:r>
                  <a:rPr lang="ja-JP" altLang="en-US" sz="2400" i="1" dirty="0">
                    <a:latin typeface="Cambria Math" panose="02040503050406030204" pitchFamily="18" charset="0"/>
                  </a:rPr>
                  <a:t>ウィグナー・エッカートの定理を用いることができる</a:t>
                </a:r>
                <a:r>
                  <a:rPr lang="en-US" altLang="ja-JP" sz="2400" i="1" dirty="0">
                    <a:latin typeface="Cambria Math" panose="02040503050406030204" pitchFamily="18" charset="0"/>
                  </a:rPr>
                  <a:t>.</a:t>
                </a:r>
              </a:p>
              <a:p>
                <a14:m>
                  <m:oMath xmlns:m="http://schemas.openxmlformats.org/officeDocument/2006/math">
                    <m:d>
                      <m:dPr>
                        <m:begChr m:val="⟨"/>
                        <m:endChr m:val="⟩"/>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m:t>
                        </m:r>
                        <m:r>
                          <a:rPr lang="en-US" altLang="ja-JP" sz="2400" i="1">
                            <a:latin typeface="Cambria Math" panose="02040503050406030204" pitchFamily="18" charset="0"/>
                          </a:rPr>
                          <m:t>𝑠</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𝑓</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m:t>
                            </m:r>
                            <m:r>
                              <a:rPr lang="en-US" altLang="ja-JP" sz="2400" i="1">
                                <a:latin typeface="Cambria Math" panose="02040503050406030204" pitchFamily="18" charset="0"/>
                              </a:rPr>
                              <m:t>𝑚</m:t>
                            </m:r>
                          </m:e>
                          <m:sub>
                            <m:r>
                              <a:rPr lang="en-US" altLang="ja-JP" sz="2400" i="1">
                                <a:latin typeface="Cambria Math" panose="02040503050406030204" pitchFamily="18" charset="0"/>
                              </a:rPr>
                              <m:t>𝑓</m:t>
                            </m:r>
                          </m:sub>
                        </m:sSub>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𝑧</m:t>
                            </m:r>
                          </m:e>
                        </m:d>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r>
                          <a:rPr lang="en-US" altLang="ja-JP" sz="2400" i="1">
                            <a:latin typeface="Cambria Math" panose="02040503050406030204" pitchFamily="18" charset="0"/>
                          </a:rPr>
                          <m:t>𝑠</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𝑖</m:t>
                            </m:r>
                          </m:sub>
                        </m:sSub>
                      </m:e>
                    </m:d>
                    <m:r>
                      <a:rPr lang="en-US" altLang="ja-JP" sz="2400">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a:latin typeface="Cambria Math" panose="02040503050406030204" pitchFamily="18" charset="0"/>
                              </a:rPr>
                              <m:t>−1</m:t>
                            </m:r>
                          </m:e>
                        </m:d>
                      </m:e>
                      <m: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𝑓</m:t>
                            </m:r>
                          </m:sub>
                        </m:sSub>
                      </m:sup>
                    </m:sSup>
                    <m:d>
                      <m:dPr>
                        <m:ctrlPr>
                          <a:rPr lang="en-US" altLang="ja-JP" sz="2400" i="1">
                            <a:latin typeface="Cambria Math" panose="02040503050406030204" pitchFamily="18" charset="0"/>
                          </a:rPr>
                        </m:ctrlPr>
                      </m:dPr>
                      <m:e>
                        <m:f>
                          <m:fPr>
                            <m:type m:val="noBa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,1,</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𝑖</m:t>
                                </m:r>
                              </m:sub>
                            </m:sSub>
                          </m:num>
                          <m:den>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,0,</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𝑖</m:t>
                                </m:r>
                              </m:sub>
                            </m:sSub>
                          </m:den>
                        </m:f>
                      </m:e>
                    </m:d>
                  </m:oMath>
                </a14:m>
                <a:r>
                  <a:rPr lang="en-US" altLang="ja-JP" sz="2400" dirty="0"/>
                  <a:t> </a:t>
                </a:r>
              </a:p>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e>
                        <m: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2</m:t>
                              </m:r>
                            </m:den>
                          </m:f>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+1</m:t>
                          </m:r>
                        </m:sup>
                      </m:sSup>
                      <m:rad>
                        <m:radPr>
                          <m:degHide m:val="on"/>
                          <m:ctrlPr>
                            <a:rPr lang="en-US" altLang="ja-JP" sz="2400" i="1">
                              <a:latin typeface="Cambria Math" panose="02040503050406030204" pitchFamily="18" charset="0"/>
                            </a:rPr>
                          </m:ctrlPr>
                        </m:radPr>
                        <m:deg/>
                        <m:e>
                          <m:r>
                            <a:rPr lang="en-US" altLang="ja-JP" sz="2400" i="1">
                              <a:latin typeface="Cambria Math" panose="02040503050406030204" pitchFamily="18" charset="0"/>
                            </a:rPr>
                            <m:t>(2</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𝐽</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+1)(2</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𝐽</m:t>
                              </m:r>
                            </m:e>
                            <m:sub>
                              <m:r>
                                <a:rPr lang="en-US" altLang="ja-JP" sz="2400" i="1">
                                  <a:latin typeface="Cambria Math" panose="02040503050406030204" pitchFamily="18" charset="0"/>
                                </a:rPr>
                                <m:t>𝑓</m:t>
                              </m:r>
                            </m:sub>
                            <m:sup>
                              <m:r>
                                <a:rPr lang="en-US" altLang="ja-JP" sz="2400" i="1">
                                  <a:latin typeface="Cambria Math" panose="02040503050406030204" pitchFamily="18" charset="0"/>
                                </a:rPr>
                                <m:t>′</m:t>
                              </m:r>
                            </m:sup>
                          </m:sSubSup>
                          <m:r>
                            <a:rPr lang="en-US" altLang="ja-JP" sz="2400" i="1">
                              <a:latin typeface="Cambria Math" panose="02040503050406030204" pitchFamily="18" charset="0"/>
                            </a:rPr>
                            <m:t>+1)</m:t>
                          </m:r>
                        </m:e>
                      </m:rad>
                      <m:d>
                        <m:dPr>
                          <m:begChr m:val="{"/>
                          <m:endChr m:val="}"/>
                          <m:ctrlPr>
                            <a:rPr lang="en-US" altLang="ja-JP" sz="2400" i="1">
                              <a:latin typeface="Cambria Math" panose="02040503050406030204" pitchFamily="18" charset="0"/>
                            </a:rPr>
                          </m:ctrlPr>
                        </m:dPr>
                        <m:e>
                          <m:eqArr>
                            <m:eqArrPr>
                              <m:ctrlPr>
                                <a:rPr lang="en-US" altLang="ja-JP" sz="2400" i="1">
                                  <a:latin typeface="Cambria Math" panose="02040503050406030204" pitchFamily="18" charset="0"/>
                                </a:rPr>
                              </m:ctrlPr>
                            </m:eqArr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𝐽</m:t>
                                  </m:r>
                                </m:e>
                                <m:sub>
                                  <m:r>
                                    <a:rPr lang="en-US" altLang="ja-JP" sz="2400" i="1">
                                      <a:latin typeface="Cambria Math" panose="02040503050406030204" pitchFamily="18" charset="0"/>
                                    </a:rPr>
                                    <m:t>1</m:t>
                                  </m:r>
                                </m:sub>
                                <m:sup>
                                  <m:r>
                                    <a:rPr lang="en-US" altLang="ja-JP" sz="2400" i="1">
                                      <a:latin typeface="Cambria Math" panose="02040503050406030204" pitchFamily="18" charset="0"/>
                                    </a:rPr>
                                    <m:t>′</m:t>
                                  </m:r>
                                </m:sup>
                              </m:sSubSup>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𝐽</m:t>
                                  </m:r>
                                </m:e>
                                <m:sub>
                                  <m:r>
                                    <a:rPr lang="en-US" altLang="ja-JP" sz="2400" i="1">
                                      <a:latin typeface="Cambria Math" panose="02040503050406030204" pitchFamily="18" charset="0"/>
                                    </a:rPr>
                                    <m:t>3</m:t>
                                  </m:r>
                                </m:sub>
                                <m:sup>
                                  <m:r>
                                    <a:rPr lang="en-US" altLang="ja-JP" sz="2400" i="1">
                                      <a:latin typeface="Cambria Math" panose="02040503050406030204" pitchFamily="18" charset="0"/>
                                    </a:rPr>
                                    <m:t>′</m:t>
                                  </m:r>
                                </m:sup>
                              </m:sSub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2</m:t>
                                  </m:r>
                                </m:den>
                              </m:f>
                            </m:e>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𝐽</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𝐽</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,1</m:t>
                              </m:r>
                            </m:e>
                          </m:eqArr>
                        </m:e>
                      </m:d>
                    </m:oMath>
                  </m:oMathPara>
                </a14:m>
                <a:endParaRPr lang="en-US" altLang="ja-JP" sz="2400" i="1" dirty="0">
                  <a:latin typeface="Cambria Math" panose="02040503050406030204" pitchFamily="18" charset="0"/>
                </a:endParaRPr>
              </a:p>
              <a:p>
                <a:r>
                  <a:rPr lang="en-US" altLang="ja-JP" sz="2400" dirty="0"/>
                  <a:t>			</a:t>
                </a:r>
                <a14:m>
                  <m:oMath xmlns:m="http://schemas.openxmlformats.org/officeDocument/2006/math">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e>
                      <m: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sup>
                    </m:sSup>
                  </m:oMath>
                </a14:m>
                <a:r>
                  <a:rPr lang="en-US" altLang="ja-JP" sz="2400" dirty="0"/>
                  <a:t> </a:t>
                </a:r>
                <a14:m>
                  <m:oMath xmlns:m="http://schemas.openxmlformats.org/officeDocument/2006/math">
                    <m:rad>
                      <m:radPr>
                        <m:degHide m:val="on"/>
                        <m:ctrlPr>
                          <a:rPr lang="en-US" altLang="ja-JP" sz="2400" i="1">
                            <a:latin typeface="Cambria Math" panose="02040503050406030204" pitchFamily="18" charset="0"/>
                          </a:rPr>
                        </m:ctrlPr>
                      </m:radPr>
                      <m:deg/>
                      <m:e>
                        <m:r>
                          <a:rPr lang="en-US" altLang="ja-JP" sz="2400" i="1">
                            <a:latin typeface="Cambria Math" panose="02040503050406030204" pitchFamily="18" charset="0"/>
                          </a:rPr>
                          <m:t>(2</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+1)(2</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+1)</m:t>
                        </m:r>
                      </m:e>
                    </m:rad>
                  </m:oMath>
                </a14:m>
                <a:r>
                  <a:rPr lang="en-US" altLang="ja-JP" sz="2400" dirty="0"/>
                  <a:t> </a:t>
                </a:r>
                <a14:m>
                  <m:oMath xmlns:m="http://schemas.openxmlformats.org/officeDocument/2006/math">
                    <m:d>
                      <m:dPr>
                        <m:ctrlPr>
                          <a:rPr lang="en-US" altLang="ja-JP" sz="2400" i="1">
                            <a:latin typeface="Cambria Math" panose="02040503050406030204" pitchFamily="18" charset="0"/>
                          </a:rPr>
                        </m:ctrlPr>
                      </m:dPr>
                      <m:e>
                        <m:f>
                          <m:fPr>
                            <m:type m:val="noBa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,1,</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𝑖</m:t>
                                </m:r>
                              </m:sub>
                            </m:sSub>
                          </m:num>
                          <m:den>
                            <m:r>
                              <a:rPr lang="en-US" altLang="ja-JP" sz="2400" i="1">
                                <a:latin typeface="Cambria Math" panose="02040503050406030204" pitchFamily="18" charset="0"/>
                              </a:rPr>
                              <m:t>0,0,0</m:t>
                            </m:r>
                          </m:den>
                        </m:f>
                      </m:e>
                    </m:d>
                  </m:oMath>
                </a14:m>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d>
                              <m:dPr>
                                <m:begChr m:val="|"/>
                                <m:endChr m:val="|"/>
                                <m:ctrlPr>
                                  <a:rPr lang="en-US" altLang="ja-JP" sz="2400" i="1">
                                    <a:latin typeface="Cambria Math" panose="02040503050406030204" pitchFamily="18" charset="0"/>
                                  </a:rPr>
                                </m:ctrlPr>
                              </m:dPr>
                              <m:e>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𝑟</m:t>
                                    </m:r>
                                  </m:e>
                                </m:d>
                              </m:e>
                            </m:d>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 </m:t>
                            </m:r>
                          </m:e>
                        </m:d>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𝑓</m:t>
                            </m:r>
                          </m:sub>
                        </m:sSub>
                      </m:sub>
                    </m:sSub>
                  </m:oMath>
                </a14:m>
                <a:r>
                  <a:rPr lang="en-US" altLang="ja-JP" sz="2400" dirty="0"/>
                  <a:t> </a:t>
                </a:r>
              </a:p>
              <a:p>
                <a:endParaRPr lang="en-US" altLang="ja-JP" dirty="0"/>
              </a:p>
              <a:p>
                <a:endParaRPr lang="en-US" altLang="ja-JP" dirty="0"/>
              </a:p>
              <a:p>
                <a:pPr/>
                <a14:m>
                  <m:oMathPara xmlns:m="http://schemas.openxmlformats.org/officeDocument/2006/math">
                    <m:oMathParaPr>
                      <m:jc m:val="centerGroup"/>
                    </m:oMathParaPr>
                    <m:oMath xmlns:m="http://schemas.openxmlformats.org/officeDocument/2006/math">
                      <m:d>
                        <m:dPr>
                          <m:begChr m:val="⟨"/>
                          <m:endChr m:val="⟩"/>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m:t>
                          </m:r>
                          <m:r>
                            <a:rPr lang="en-US" altLang="ja-JP" sz="2400" i="1">
                              <a:latin typeface="Cambria Math" panose="02040503050406030204" pitchFamily="18" charset="0"/>
                            </a:rPr>
                            <m:t>𝑠</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𝑓</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m:t>
                              </m:r>
                              <m:r>
                                <a:rPr lang="en-US" altLang="ja-JP" sz="2400" i="1">
                                  <a:latin typeface="Cambria Math" panose="02040503050406030204" pitchFamily="18" charset="0"/>
                                </a:rPr>
                                <m:t>𝑚</m:t>
                              </m:r>
                            </m:e>
                            <m:sub>
                              <m:r>
                                <a:rPr lang="en-US" altLang="ja-JP" sz="2400" i="1">
                                  <a:latin typeface="Cambria Math" panose="02040503050406030204" pitchFamily="18" charset="0"/>
                                </a:rPr>
                                <m:t>𝑓</m:t>
                              </m:r>
                            </m:sub>
                          </m:sSub>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𝑇</m:t>
                                  </m:r>
                                </m:e>
                                <m:sub>
                                  <m:r>
                                    <a:rPr lang="en-US" altLang="ja-JP" sz="2400" i="1">
                                      <a:latin typeface="Cambria Math" panose="02040503050406030204" pitchFamily="18" charset="0"/>
                                    </a:rPr>
                                    <m:t>0</m:t>
                                  </m:r>
                                </m:sub>
                                <m:sup>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sup>
                              </m:sSubSup>
                            </m:e>
                          </m:d>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r>
                            <a:rPr lang="en-US" altLang="ja-JP" sz="2400" i="1">
                              <a:latin typeface="Cambria Math" panose="02040503050406030204" pitchFamily="18" charset="0"/>
                            </a:rPr>
                            <m:t>𝑠</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𝑖</m:t>
                              </m:r>
                            </m:sub>
                          </m:sSub>
                        </m:e>
                      </m:d>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𝐶</m:t>
                          </m:r>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𝑖</m:t>
                              </m:r>
                            </m:sub>
                          </m:sSub>
                        </m:sub>
                        <m: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𝑖</m:t>
                              </m:r>
                            </m:sub>
                          </m:sSub>
                        </m:sup>
                      </m:sSub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𝑅</m:t>
                          </m:r>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𝑓</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𝑙</m:t>
                              </m:r>
                            </m:e>
                            <m:sub>
                              <m:r>
                                <a:rPr lang="en-US" altLang="ja-JP" sz="2400" i="1">
                                  <a:latin typeface="Cambria Math" panose="02040503050406030204" pitchFamily="18" charset="0"/>
                                </a:rPr>
                                <m:t>𝑖</m:t>
                              </m:r>
                            </m:sub>
                          </m:sSub>
                        </m:sub>
                        <m: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𝑓</m:t>
                              </m:r>
                            </m:sub>
                          </m:sSub>
                        </m:sup>
                      </m:sSubSup>
                    </m:oMath>
                  </m:oMathPara>
                </a14:m>
                <a:endParaRPr lang="en-US" altLang="ja-JP" sz="2400" dirty="0"/>
              </a:p>
              <a:p>
                <a:endParaRPr lang="en-US" altLang="ja-JP" sz="2400" dirty="0"/>
              </a:p>
              <a:p>
                <a:r>
                  <a:rPr lang="en-US" altLang="ja-JP" sz="2400" dirty="0"/>
                  <a:t>			C</a:t>
                </a:r>
                <a:r>
                  <a:rPr lang="ja-JP" altLang="en-US" sz="2400" dirty="0"/>
                  <a:t>が角運動量からくる定数</a:t>
                </a:r>
                <a:r>
                  <a:rPr lang="en-US" altLang="ja-JP" sz="2400" dirty="0"/>
                  <a:t>,</a:t>
                </a:r>
                <a:r>
                  <a:rPr lang="ja-JP" altLang="en-US" sz="2400" dirty="0"/>
                  <a:t> </a:t>
                </a:r>
                <a:r>
                  <a:rPr lang="en-US" altLang="ja-JP" sz="2400" dirty="0"/>
                  <a:t>R</a:t>
                </a:r>
                <a:r>
                  <a:rPr lang="ja-JP" altLang="en-US" sz="2400" dirty="0"/>
                  <a:t>は動径方向の積分</a:t>
                </a:r>
                <a:endParaRPr lang="en-US" altLang="ja-JP" sz="2400" dirty="0"/>
              </a:p>
              <a:p>
                <a:r>
                  <a:rPr lang="en-US" altLang="ja-JP" sz="2400" dirty="0"/>
                  <a:t>			</a:t>
                </a:r>
                <a:r>
                  <a:rPr lang="ja-JP" altLang="en-US" sz="2400" dirty="0"/>
                  <a:t>定数</a:t>
                </a:r>
                <a:r>
                  <a:rPr lang="en-US" altLang="ja-JP" sz="2400" dirty="0"/>
                  <a:t>C</a:t>
                </a:r>
                <a:r>
                  <a:rPr lang="ja-JP" altLang="en-US" sz="2400" dirty="0"/>
                  <a:t>は初期状態</a:t>
                </a:r>
                <a:r>
                  <a:rPr lang="en-US" altLang="ja-JP" sz="2400" dirty="0"/>
                  <a:t>,</a:t>
                </a:r>
                <a:r>
                  <a:rPr lang="ja-JP" altLang="en-US" sz="2400" dirty="0"/>
                  <a:t>終状態の角運動量によってのみ決まる</a:t>
                </a:r>
                <a:endParaRPr lang="en-US" altLang="ja-JP" sz="2400" dirty="0"/>
              </a:p>
              <a:p>
                <a:endParaRPr kumimoji="1" lang="en-US" altLang="ja-JP" sz="2400" dirty="0"/>
              </a:p>
            </p:txBody>
          </p:sp>
        </mc:Choice>
        <mc:Fallback xmlns="">
          <p:sp>
            <p:nvSpPr>
              <p:cNvPr id="4" name="テキスト ボックス 3">
                <a:extLst>
                  <a:ext uri="{FF2B5EF4-FFF2-40B4-BE49-F238E27FC236}">
                    <a16:creationId xmlns:a16="http://schemas.microsoft.com/office/drawing/2014/main" id="{81D28B56-A3FF-FB79-ADD6-9D179F221678}"/>
                  </a:ext>
                </a:extLst>
              </p:cNvPr>
              <p:cNvSpPr txBox="1">
                <a:spLocks noRot="1" noChangeAspect="1" noMove="1" noResize="1" noEditPoints="1" noAdjustHandles="1" noChangeArrowheads="1" noChangeShapeType="1" noTextEdit="1"/>
              </p:cNvSpPr>
              <p:nvPr/>
            </p:nvSpPr>
            <p:spPr>
              <a:xfrm>
                <a:off x="770964" y="1272988"/>
                <a:ext cx="9242611" cy="5527988"/>
              </a:xfrm>
              <a:prstGeom prst="rect">
                <a:avLst/>
              </a:prstGeom>
              <a:blipFill>
                <a:blip r:embed="rId2"/>
                <a:stretch>
                  <a:fillRect l="-989" t="-1433" r="-13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292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A8111-9BD2-71B0-34C7-123486BC82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D6ABFD8-9436-D55B-1897-B5D7D6EC8E78}"/>
              </a:ext>
            </a:extLst>
          </p:cNvPr>
          <p:cNvSpPr>
            <a:spLocks noGrp="1"/>
          </p:cNvSpPr>
          <p:nvPr>
            <p:ph type="title"/>
          </p:nvPr>
        </p:nvSpPr>
        <p:spPr>
          <a:xfrm>
            <a:off x="677334" y="609600"/>
            <a:ext cx="8596668" cy="842682"/>
          </a:xfrm>
        </p:spPr>
        <p:txBody>
          <a:bodyPr/>
          <a:lstStyle/>
          <a:p>
            <a:r>
              <a:rPr kumimoji="1" lang="ja-JP" altLang="en-US" dirty="0">
                <a:solidFill>
                  <a:schemeClr val="tx1"/>
                </a:solidFill>
              </a:rPr>
              <a:t>摂動論による</a:t>
            </a:r>
            <a:r>
              <a:rPr kumimoji="1" lang="en-US" altLang="ja-JP" dirty="0">
                <a:solidFill>
                  <a:schemeClr val="tx1"/>
                </a:solidFill>
              </a:rPr>
              <a:t>1</a:t>
            </a:r>
            <a:r>
              <a:rPr kumimoji="1" lang="ja-JP" altLang="en-US" dirty="0">
                <a:solidFill>
                  <a:schemeClr val="tx1"/>
                </a:solidFill>
              </a:rPr>
              <a:t>光子過程の解析</a:t>
            </a:r>
          </a:p>
        </p:txBody>
      </p:sp>
      <p:sp>
        <p:nvSpPr>
          <p:cNvPr id="3" name="コンテンツ プレースホルダー 2">
            <a:extLst>
              <a:ext uri="{FF2B5EF4-FFF2-40B4-BE49-F238E27FC236}">
                <a16:creationId xmlns:a16="http://schemas.microsoft.com/office/drawing/2014/main" id="{C15DBAE9-45D8-162D-5711-9E4E3AB86D56}"/>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EDF2708-A267-7A1D-5F51-C55C2FE70C15}"/>
                  </a:ext>
                </a:extLst>
              </p:cNvPr>
              <p:cNvSpPr txBox="1"/>
              <p:nvPr/>
            </p:nvSpPr>
            <p:spPr>
              <a:xfrm>
                <a:off x="770964" y="1272988"/>
                <a:ext cx="9242611" cy="62909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2400" i="1" smtClean="0">
                              <a:latin typeface="Cambria Math" panose="02040503050406030204" pitchFamily="18" charset="0"/>
                            </a:rPr>
                          </m:ctrlPr>
                        </m:dPr>
                        <m:e>
                          <m:r>
                            <a:rPr lang="en-US" altLang="ja-JP" sz="2400" i="1">
                              <a:latin typeface="Cambria Math" panose="02040503050406030204" pitchFamily="18" charset="0"/>
                            </a:rPr>
                            <m:t>𝑙</m:t>
                          </m:r>
                          <m:r>
                            <a:rPr lang="en-US" altLang="ja-JP" sz="2400" i="1">
                              <a:latin typeface="Cambria Math" panose="02040503050406030204" pitchFamily="18" charset="0"/>
                            </a:rPr>
                            <m:t>=1,</m:t>
                          </m:r>
                          <m:r>
                            <a:rPr lang="en-US" altLang="ja-JP" sz="2400" i="1">
                              <a:latin typeface="Cambria Math" panose="02040503050406030204" pitchFamily="18" charset="0"/>
                            </a:rPr>
                            <m:t>𝑗</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𝑗</m:t>
                              </m:r>
                            </m:sub>
                          </m:sSub>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e>
                      </m:d>
                      <m:r>
                        <a:rPr lang="en-US" altLang="ja-JP" sz="2400" i="1">
                          <a:latin typeface="Cambria Math" panose="02040503050406030204" pitchFamily="18" charset="0"/>
                        </a:rPr>
                        <m:t>→</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𝑙</m:t>
                          </m:r>
                          <m:r>
                            <a:rPr lang="en-US" altLang="ja-JP" sz="2400" i="1">
                              <a:latin typeface="Cambria Math" panose="02040503050406030204" pitchFamily="18" charset="0"/>
                            </a:rPr>
                            <m:t>=2,</m:t>
                          </m:r>
                          <m:r>
                            <a:rPr lang="en-US" altLang="ja-JP" sz="2400" i="1">
                              <a:latin typeface="Cambria Math" panose="02040503050406030204" pitchFamily="18" charset="0"/>
                            </a:rPr>
                            <m:t>𝑗</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𝑗</m:t>
                              </m:r>
                            </m:sub>
                          </m:sSub>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e>
                      </m:d>
                      <m:r>
                        <a:rPr lang="en-US" altLang="ja-JP" sz="2400" b="0" i="1" smtClean="0">
                          <a:latin typeface="Cambria Math" panose="02040503050406030204" pitchFamily="18" charset="0"/>
                        </a:rPr>
                        <m:t>,</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𝑙</m:t>
                          </m:r>
                          <m:r>
                            <a:rPr lang="en-US" altLang="ja-JP" sz="2400" i="1">
                              <a:latin typeface="Cambria Math" panose="02040503050406030204" pitchFamily="18" charset="0"/>
                            </a:rPr>
                            <m:t>=2,</m:t>
                          </m:r>
                          <m:r>
                            <a:rPr lang="en-US" altLang="ja-JP" sz="2400" i="1">
                              <a:latin typeface="Cambria Math" panose="02040503050406030204" pitchFamily="18" charset="0"/>
                            </a:rPr>
                            <m:t>𝑗</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𝑗</m:t>
                              </m:r>
                            </m:sub>
                          </m:sSub>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e>
                      </m:d>
                    </m:oMath>
                  </m:oMathPara>
                </a14:m>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r>
                  <a:rPr lang="en-US" altLang="ja-JP" sz="2800" dirty="0"/>
                  <a:t>SOI</a:t>
                </a:r>
                <a:r>
                  <a:rPr lang="ja-JP" altLang="en-US" sz="2800" dirty="0"/>
                  <a:t>がない場合</a:t>
                </a:r>
                <a:r>
                  <a:rPr lang="en-US" altLang="ja-JP" sz="2800" dirty="0"/>
                  <a:t>,</a:t>
                </a:r>
                <a:r>
                  <a:rPr lang="ja-JP" altLang="en-US" sz="2800" dirty="0"/>
                  <a:t>スピンダウンの現れる確率は必ず</a:t>
                </a:r>
                <a:r>
                  <a:rPr lang="en-US" altLang="ja-JP" sz="2800" dirty="0"/>
                  <a:t>0</a:t>
                </a:r>
              </a:p>
              <a:p>
                <a:r>
                  <a:rPr lang="en-US" altLang="ja-JP" sz="2800" dirty="0"/>
                  <a:t>SOI</a:t>
                </a:r>
                <a:r>
                  <a:rPr lang="ja-JP" altLang="en-US" sz="2800" dirty="0"/>
                  <a:t>がある場合</a:t>
                </a:r>
                <a:r>
                  <a:rPr lang="en-US" altLang="ja-JP" sz="2800" dirty="0"/>
                  <a:t>,</a:t>
                </a:r>
                <a:r>
                  <a:rPr lang="ja-JP" altLang="en-US" sz="2800" dirty="0"/>
                  <a:t>同じ</a:t>
                </a:r>
                <a14:m>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𝑚</m:t>
                        </m:r>
                      </m:e>
                      <m:sub>
                        <m:r>
                          <a:rPr lang="en-US" altLang="ja-JP" sz="2800" b="0" i="1" smtClean="0">
                            <a:latin typeface="Cambria Math" panose="02040503050406030204" pitchFamily="18" charset="0"/>
                          </a:rPr>
                          <m:t>𝑙</m:t>
                        </m:r>
                      </m:sub>
                    </m:sSub>
                    <m:r>
                      <a:rPr lang="en-US" altLang="ja-JP" sz="2800" b="0" i="1" smtClean="0">
                        <a:latin typeface="Cambria Math" panose="02040503050406030204" pitchFamily="18" charset="0"/>
                      </a:rPr>
                      <m:t>,</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𝑚</m:t>
                        </m:r>
                      </m:e>
                      <m:sub>
                        <m:r>
                          <a:rPr lang="en-US" altLang="ja-JP" sz="2800" b="0" i="1" smtClean="0">
                            <a:latin typeface="Cambria Math" panose="02040503050406030204" pitchFamily="18" charset="0"/>
                          </a:rPr>
                          <m:t>𝑠</m:t>
                        </m:r>
                      </m:sub>
                    </m:sSub>
                  </m:oMath>
                </a14:m>
                <a:r>
                  <a:rPr lang="ja-JP" altLang="en-US" sz="2800" dirty="0"/>
                  <a:t>を持つ状態の相対位相が現れる</a:t>
                </a:r>
                <a:endParaRPr lang="en-US" altLang="ja-JP" sz="2800" dirty="0"/>
              </a:p>
              <a:p>
                <a:r>
                  <a:rPr lang="en-US" altLang="ja-JP" sz="2800" dirty="0"/>
                  <a:t>				</a:t>
                </a:r>
                <a:r>
                  <a:rPr lang="ja-JP" altLang="en-US" sz="2800" dirty="0"/>
                  <a:t>→干渉効果によって</a:t>
                </a:r>
                <a14:m>
                  <m:oMath xmlns:m="http://schemas.openxmlformats.org/officeDocument/2006/math">
                    <m:sSup>
                      <m:sSupPr>
                        <m:ctrlPr>
                          <a:rPr lang="en-US" altLang="ja-JP" sz="2800" b="0" i="1" smtClean="0">
                            <a:latin typeface="Cambria Math" panose="02040503050406030204" pitchFamily="18" charset="0"/>
                          </a:rPr>
                        </m:ctrlPr>
                      </m:sSupPr>
                      <m:e>
                        <m:d>
                          <m:dPr>
                            <m:begChr m:val="|"/>
                            <m:endChr m:val="|"/>
                            <m:ctrlPr>
                              <a:rPr lang="en-US" altLang="ja-JP" sz="2800" b="0" i="1" smtClean="0">
                                <a:latin typeface="Cambria Math" panose="02040503050406030204" pitchFamily="18" charset="0"/>
                              </a:rPr>
                            </m:ctrlPr>
                          </m:dPr>
                          <m:e>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𝑀</m:t>
                                </m:r>
                              </m:e>
                              <m:sub>
                                <m:r>
                                  <a:rPr lang="en-US" altLang="ja-JP" sz="2800" b="0" i="1" smtClean="0">
                                    <a:latin typeface="Cambria Math" panose="02040503050406030204" pitchFamily="18" charset="0"/>
                                  </a:rPr>
                                  <m:t>𝑓𝑖</m:t>
                                </m:r>
                              </m:sub>
                            </m:sSub>
                          </m:e>
                        </m:d>
                      </m:e>
                      <m:sup>
                        <m:r>
                          <a:rPr lang="en-US" altLang="ja-JP" sz="2800" b="0" i="1" smtClean="0">
                            <a:latin typeface="Cambria Math" panose="02040503050406030204" pitchFamily="18" charset="0"/>
                          </a:rPr>
                          <m:t>2</m:t>
                        </m:r>
                      </m:sup>
                    </m:sSup>
                  </m:oMath>
                </a14:m>
                <a:r>
                  <a:rPr lang="ja-JP" altLang="en-US" sz="2800" dirty="0"/>
                  <a:t>の大きさが決まる</a:t>
                </a:r>
                <a:r>
                  <a:rPr lang="en-US" altLang="ja-JP" sz="2800" dirty="0"/>
                  <a:t>.</a:t>
                </a:r>
              </a:p>
              <a:p>
                <a:endParaRPr lang="en-US" altLang="ja-JP" sz="2800" dirty="0"/>
              </a:p>
              <a:p>
                <a:endParaRPr lang="en-US" altLang="ja-JP" sz="2400" dirty="0"/>
              </a:p>
              <a:p>
                <a:endParaRPr kumimoji="1" lang="en-US" altLang="ja-JP" sz="2400" dirty="0"/>
              </a:p>
            </p:txBody>
          </p:sp>
        </mc:Choice>
        <mc:Fallback xmlns="">
          <p:sp>
            <p:nvSpPr>
              <p:cNvPr id="4" name="テキスト ボックス 3">
                <a:extLst>
                  <a:ext uri="{FF2B5EF4-FFF2-40B4-BE49-F238E27FC236}">
                    <a16:creationId xmlns:a16="http://schemas.microsoft.com/office/drawing/2014/main" id="{6EDF2708-A267-7A1D-5F51-C55C2FE70C15}"/>
                  </a:ext>
                </a:extLst>
              </p:cNvPr>
              <p:cNvSpPr txBox="1">
                <a:spLocks noRot="1" noChangeAspect="1" noMove="1" noResize="1" noEditPoints="1" noAdjustHandles="1" noChangeArrowheads="1" noChangeShapeType="1" noTextEdit="1"/>
              </p:cNvSpPr>
              <p:nvPr/>
            </p:nvSpPr>
            <p:spPr>
              <a:xfrm>
                <a:off x="770964" y="1272988"/>
                <a:ext cx="9242611" cy="6290953"/>
              </a:xfrm>
              <a:prstGeom prst="rect">
                <a:avLst/>
              </a:prstGeom>
              <a:blipFill>
                <a:blip r:embed="rId2"/>
                <a:stretch>
                  <a:fillRect l="-1318"/>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E1CD249A-5AAA-F213-3872-A95FAEB1D214}"/>
              </a:ext>
            </a:extLst>
          </p:cNvPr>
          <p:cNvPicPr>
            <a:picLocks noChangeAspect="1"/>
          </p:cNvPicPr>
          <p:nvPr/>
        </p:nvPicPr>
        <p:blipFill>
          <a:blip r:embed="rId3"/>
          <a:stretch>
            <a:fillRect/>
          </a:stretch>
        </p:blipFill>
        <p:spPr>
          <a:xfrm>
            <a:off x="1462983" y="2429254"/>
            <a:ext cx="8207154" cy="1760191"/>
          </a:xfrm>
          <a:prstGeom prst="rect">
            <a:avLst/>
          </a:prstGeom>
        </p:spPr>
      </p:pic>
    </p:spTree>
    <p:extLst>
      <p:ext uri="{BB962C8B-B14F-4D97-AF65-F5344CB8AC3E}">
        <p14:creationId xmlns:p14="http://schemas.microsoft.com/office/powerpoint/2010/main" val="219812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2CFA-2941-B667-7906-1D571698319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088EE2-997B-904B-7030-846A1EA7FC11}"/>
              </a:ext>
            </a:extLst>
          </p:cNvPr>
          <p:cNvSpPr>
            <a:spLocks noGrp="1"/>
          </p:cNvSpPr>
          <p:nvPr>
            <p:ph type="title"/>
          </p:nvPr>
        </p:nvSpPr>
        <p:spPr>
          <a:xfrm>
            <a:off x="677334" y="609600"/>
            <a:ext cx="8596668" cy="842682"/>
          </a:xfrm>
        </p:spPr>
        <p:txBody>
          <a:bodyPr/>
          <a:lstStyle/>
          <a:p>
            <a:r>
              <a:rPr kumimoji="1" lang="ja-JP" altLang="en-US" dirty="0">
                <a:solidFill>
                  <a:schemeClr val="tx1"/>
                </a:solidFill>
              </a:rPr>
              <a:t>摂動論による</a:t>
            </a:r>
            <a:r>
              <a:rPr kumimoji="1" lang="en-US" altLang="ja-JP" dirty="0">
                <a:solidFill>
                  <a:schemeClr val="tx1"/>
                </a:solidFill>
              </a:rPr>
              <a:t>1</a:t>
            </a:r>
            <a:r>
              <a:rPr kumimoji="1" lang="ja-JP" altLang="en-US" dirty="0">
                <a:solidFill>
                  <a:schemeClr val="tx1"/>
                </a:solidFill>
              </a:rPr>
              <a:t>光子過程の解析</a:t>
            </a:r>
          </a:p>
        </p:txBody>
      </p:sp>
      <p:sp>
        <p:nvSpPr>
          <p:cNvPr id="3" name="コンテンツ プレースホルダー 2">
            <a:extLst>
              <a:ext uri="{FF2B5EF4-FFF2-40B4-BE49-F238E27FC236}">
                <a16:creationId xmlns:a16="http://schemas.microsoft.com/office/drawing/2014/main" id="{70A37569-3EAF-7313-139F-2C1BF7887F04}"/>
              </a:ext>
            </a:extLst>
          </p:cNvPr>
          <p:cNvSpPr>
            <a:spLocks noGrp="1"/>
          </p:cNvSpPr>
          <p:nvPr>
            <p:ph idx="1"/>
          </p:nvPr>
        </p:nvSpPr>
        <p:spPr>
          <a:xfrm>
            <a:off x="634482" y="1825625"/>
            <a:ext cx="10719318" cy="4351338"/>
          </a:xfrm>
        </p:spPr>
        <p:txBody>
          <a:bodyPr>
            <a:normAutofit/>
          </a:bodyPr>
          <a:lstStyle/>
          <a:p>
            <a:pPr marL="0" indent="0">
              <a:buNone/>
            </a:pPr>
            <a:endParaRPr kumimoji="1" lang="en-US" altLang="ja-JP" sz="3200" dirty="0"/>
          </a:p>
          <a:p>
            <a:pPr marL="0" indent="0">
              <a:buNone/>
            </a:pPr>
            <a:endParaRPr lang="en-US" altLang="ja-JP" sz="3200" dirty="0"/>
          </a:p>
          <a:p>
            <a:pPr marL="0" indent="0">
              <a:buNone/>
            </a:pPr>
            <a:endParaRPr kumimoji="1" lang="ja-JP" altLang="en-US" sz="3200"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B27B92F-AD26-B57B-721F-87135A3DDA37}"/>
                  </a:ext>
                </a:extLst>
              </p:cNvPr>
              <p:cNvSpPr txBox="1"/>
              <p:nvPr/>
            </p:nvSpPr>
            <p:spPr>
              <a:xfrm>
                <a:off x="770964" y="1272988"/>
                <a:ext cx="9242611" cy="50361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2400" i="1" smtClean="0">
                              <a:latin typeface="Cambria Math" panose="02040503050406030204" pitchFamily="18" charset="0"/>
                            </a:rPr>
                          </m:ctrlPr>
                        </m:dPr>
                        <m:e>
                          <m:r>
                            <a:rPr lang="en-US" altLang="ja-JP" sz="2400" i="1">
                              <a:latin typeface="Cambria Math" panose="02040503050406030204" pitchFamily="18" charset="0"/>
                            </a:rPr>
                            <m:t>𝑙</m:t>
                          </m:r>
                          <m:r>
                            <a:rPr lang="en-US" altLang="ja-JP" sz="2400" i="1">
                              <a:latin typeface="Cambria Math" panose="02040503050406030204" pitchFamily="18" charset="0"/>
                            </a:rPr>
                            <m:t>=1,</m:t>
                          </m:r>
                          <m:r>
                            <a:rPr lang="en-US" altLang="ja-JP" sz="2400" i="1">
                              <a:latin typeface="Cambria Math" panose="02040503050406030204" pitchFamily="18" charset="0"/>
                            </a:rPr>
                            <m:t>𝑗</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𝑗</m:t>
                              </m:r>
                            </m:sub>
                          </m:sSub>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e>
                      </m:d>
                      <m:r>
                        <a:rPr lang="en-US" altLang="ja-JP" sz="2400" i="1">
                          <a:latin typeface="Cambria Math" panose="02040503050406030204" pitchFamily="18" charset="0"/>
                        </a:rPr>
                        <m:t>→</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𝑙</m:t>
                          </m:r>
                          <m:r>
                            <a:rPr lang="en-US" altLang="ja-JP" sz="2400" i="1">
                              <a:latin typeface="Cambria Math" panose="02040503050406030204" pitchFamily="18" charset="0"/>
                            </a:rPr>
                            <m:t>=2,</m:t>
                          </m:r>
                          <m:r>
                            <a:rPr lang="en-US" altLang="ja-JP" sz="2400" i="1">
                              <a:latin typeface="Cambria Math" panose="02040503050406030204" pitchFamily="18" charset="0"/>
                            </a:rPr>
                            <m:t>𝑗</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𝑗</m:t>
                              </m:r>
                            </m:sub>
                          </m:sSub>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e>
                      </m:d>
                      <m:r>
                        <a:rPr lang="en-US" altLang="ja-JP" sz="2400" b="0" i="1" smtClean="0">
                          <a:latin typeface="Cambria Math" panose="02040503050406030204" pitchFamily="18" charset="0"/>
                        </a:rPr>
                        <m:t>,</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𝑙</m:t>
                          </m:r>
                          <m:r>
                            <a:rPr lang="en-US" altLang="ja-JP" sz="2400" i="1">
                              <a:latin typeface="Cambria Math" panose="02040503050406030204" pitchFamily="18" charset="0"/>
                            </a:rPr>
                            <m:t>=2,</m:t>
                          </m:r>
                          <m:r>
                            <a:rPr lang="en-US" altLang="ja-JP" sz="2400" i="1">
                              <a:latin typeface="Cambria Math" panose="02040503050406030204" pitchFamily="18" charset="0"/>
                            </a:rPr>
                            <m:t>𝑗</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𝑗</m:t>
                              </m:r>
                            </m:sub>
                          </m:sSub>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e>
                      </m:d>
                    </m:oMath>
                  </m:oMathPara>
                </a14:m>
                <a:endParaRPr lang="en-US" altLang="ja-JP" sz="2400" dirty="0"/>
              </a:p>
              <a:p>
                <a:endParaRPr lang="en-US" altLang="ja-JP" sz="2400" dirty="0"/>
              </a:p>
              <a:p>
                <a:endParaRPr lang="en-US" altLang="ja-JP" sz="2400" dirty="0"/>
              </a:p>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i="1">
                              <a:latin typeface="Cambria Math" panose="02040503050406030204" pitchFamily="18" charset="0"/>
                            </a:rPr>
                            <m:t>𝑢𝑝</m:t>
                          </m:r>
                        </m:sub>
                      </m:sSub>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 −</m:t>
                              </m:r>
                              <m:rad>
                                <m:radPr>
                                  <m:degHide m:val="on"/>
                                  <m:ctrlPr>
                                    <a:rPr lang="en-US" altLang="ja-JP" sz="2400" i="1">
                                      <a:latin typeface="Cambria Math" panose="02040503050406030204" pitchFamily="18" charset="0"/>
                                    </a:rPr>
                                  </m:ctrlPr>
                                </m:radPr>
                                <m:deg/>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5</m:t>
                                      </m:r>
                                    </m:den>
                                  </m:f>
                                </m:e>
                              </m:ra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𝛿</m:t>
                                      </m:r>
                                    </m:e>
                                    <m:sub>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b>
                                  </m:sSub>
                                </m:sup>
                              </m:s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𝐶</m:t>
                                  </m:r>
                                </m:e>
                                <m:sub>
                                  <m:r>
                                    <a:rPr lang="en-US" altLang="ja-JP" sz="2400" i="1">
                                      <a:latin typeface="Cambria Math" panose="02040503050406030204" pitchFamily="18" charset="0"/>
                                    </a:rPr>
                                    <m:t>2,</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p>
                              </m:sSub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𝑅</m:t>
                                  </m:r>
                                </m:e>
                                <m:sub>
                                  <m:r>
                                    <a:rPr lang="en-US" altLang="ja-JP" sz="2400" i="1">
                                      <a:latin typeface="Cambria Math" panose="02040503050406030204" pitchFamily="18" charset="0"/>
                                    </a:rPr>
                                    <m:t>2.1</m:t>
                                  </m:r>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p>
                              </m:sSubSup>
                              <m:r>
                                <a:rPr lang="en-US" altLang="ja-JP" sz="2400" i="1">
                                  <a:latin typeface="Cambria Math" panose="02040503050406030204" pitchFamily="18" charset="0"/>
                                </a:rPr>
                                <m:t>+</m:t>
                              </m:r>
                              <m:rad>
                                <m:radPr>
                                  <m:degHide m:val="on"/>
                                  <m:ctrlPr>
                                    <a:rPr lang="en-US" altLang="ja-JP" sz="2400" i="1">
                                      <a:latin typeface="Cambria Math" panose="02040503050406030204" pitchFamily="18" charset="0"/>
                                    </a:rPr>
                                  </m:ctrlPr>
                                </m:radPr>
                                <m:deg/>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4</m:t>
                                      </m:r>
                                    </m:num>
                                    <m:den>
                                      <m:r>
                                        <a:rPr lang="en-US" altLang="ja-JP" sz="2400" i="1">
                                          <a:latin typeface="Cambria Math" panose="02040503050406030204" pitchFamily="18" charset="0"/>
                                        </a:rPr>
                                        <m:t>5</m:t>
                                      </m:r>
                                    </m:den>
                                  </m:f>
                                </m:e>
                              </m:ra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𝛿</m:t>
                                      </m:r>
                                    </m:e>
                                    <m:sub>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sub>
                                  </m:sSub>
                                </m:sup>
                              </m:s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𝐶</m:t>
                                  </m:r>
                                </m:e>
                                <m:sub>
                                  <m:r>
                                    <a:rPr lang="en-US" altLang="ja-JP" sz="2400" i="1">
                                      <a:latin typeface="Cambria Math" panose="02040503050406030204" pitchFamily="18" charset="0"/>
                                    </a:rPr>
                                    <m:t>2,</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p>
                              </m:sSub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𝑅</m:t>
                                  </m:r>
                                </m:e>
                                <m:sub>
                                  <m:r>
                                    <a:rPr lang="en-US" altLang="ja-JP" sz="2400" i="1">
                                      <a:latin typeface="Cambria Math" panose="02040503050406030204" pitchFamily="18" charset="0"/>
                                    </a:rPr>
                                    <m:t>2,1</m:t>
                                  </m:r>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sup>
                              </m:sSubSup>
                            </m:e>
                          </m:d>
                        </m:e>
                        <m:sup>
                          <m:r>
                            <a:rPr lang="en-US" altLang="ja-JP" sz="2400" i="1">
                              <a:latin typeface="Cambria Math" panose="02040503050406030204" pitchFamily="18" charset="0"/>
                            </a:rPr>
                            <m:t>2</m:t>
                          </m:r>
                        </m:sup>
                      </m:sSup>
                    </m:oMath>
                  </m:oMathPara>
                </a14:m>
                <a:endParaRPr lang="en-US" altLang="ja-JP" sz="2400" dirty="0"/>
              </a:p>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𝑃</m:t>
                          </m:r>
                        </m:e>
                        <m:sub>
                          <m:r>
                            <a:rPr lang="en-US" altLang="ja-JP" sz="2400" i="1">
                              <a:latin typeface="Cambria Math" panose="02040503050406030204" pitchFamily="18" charset="0"/>
                            </a:rPr>
                            <m:t>𝑑𝑜𝑤𝑛</m:t>
                          </m:r>
                        </m:sub>
                      </m:sSub>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 </m:t>
                              </m:r>
                              <m:rad>
                                <m:radPr>
                                  <m:degHide m:val="on"/>
                                  <m:ctrlPr>
                                    <a:rPr lang="en-US" altLang="ja-JP" sz="2400" i="1">
                                      <a:latin typeface="Cambria Math" panose="02040503050406030204" pitchFamily="18" charset="0"/>
                                    </a:rPr>
                                  </m:ctrlPr>
                                </m:radPr>
                                <m:deg/>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4</m:t>
                                      </m:r>
                                    </m:num>
                                    <m:den>
                                      <m:r>
                                        <a:rPr lang="en-US" altLang="ja-JP" sz="2400" i="1">
                                          <a:latin typeface="Cambria Math" panose="02040503050406030204" pitchFamily="18" charset="0"/>
                                        </a:rPr>
                                        <m:t>5</m:t>
                                      </m:r>
                                    </m:den>
                                  </m:f>
                                </m:e>
                              </m:ra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𝛿</m:t>
                                      </m:r>
                                    </m:e>
                                    <m:sub>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b>
                                  </m:sSub>
                                </m:sup>
                              </m:s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𝐶</m:t>
                                  </m:r>
                                </m:e>
                                <m:sub>
                                  <m:r>
                                    <a:rPr lang="en-US" altLang="ja-JP" sz="2400" i="1">
                                      <a:latin typeface="Cambria Math" panose="02040503050406030204" pitchFamily="18" charset="0"/>
                                    </a:rPr>
                                    <m:t>2,</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p>
                              </m:sSub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𝑅</m:t>
                                  </m:r>
                                </m:e>
                                <m:sub>
                                  <m:r>
                                    <a:rPr lang="en-US" altLang="ja-JP" sz="2400" i="1">
                                      <a:latin typeface="Cambria Math" panose="02040503050406030204" pitchFamily="18" charset="0"/>
                                    </a:rPr>
                                    <m:t>2.1</m:t>
                                  </m:r>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p>
                              </m:sSubSup>
                              <m:r>
                                <a:rPr lang="en-US" altLang="ja-JP" sz="2400" i="1">
                                  <a:latin typeface="Cambria Math" panose="02040503050406030204" pitchFamily="18" charset="0"/>
                                </a:rPr>
                                <m:t>+</m:t>
                              </m:r>
                              <m:rad>
                                <m:radPr>
                                  <m:degHide m:val="on"/>
                                  <m:ctrlPr>
                                    <a:rPr lang="en-US" altLang="ja-JP" sz="2400" i="1">
                                      <a:latin typeface="Cambria Math" panose="02040503050406030204" pitchFamily="18" charset="0"/>
                                    </a:rPr>
                                  </m:ctrlPr>
                                </m:radPr>
                                <m:deg/>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5</m:t>
                                      </m:r>
                                    </m:den>
                                  </m:f>
                                </m:e>
                              </m:rad>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𝑖</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𝛿</m:t>
                                      </m:r>
                                    </m:e>
                                    <m:sub>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sub>
                                  </m:sSub>
                                </m:sup>
                              </m:s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𝐶</m:t>
                                  </m:r>
                                </m:e>
                                <m:sub>
                                  <m:r>
                                    <a:rPr lang="en-US" altLang="ja-JP" sz="2400" i="1">
                                      <a:latin typeface="Cambria Math" panose="02040503050406030204" pitchFamily="18" charset="0"/>
                                    </a:rPr>
                                    <m:t>2,</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3</m:t>
                                      </m:r>
                                    </m:num>
                                    <m:den>
                                      <m:r>
                                        <a:rPr lang="en-US" altLang="ja-JP" sz="2400" i="1">
                                          <a:latin typeface="Cambria Math" panose="02040503050406030204" pitchFamily="18" charset="0"/>
                                        </a:rPr>
                                        <m:t>2</m:t>
                                      </m:r>
                                    </m:den>
                                  </m:f>
                                </m:sup>
                              </m:sSubSup>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a:rPr lang="en-US" altLang="ja-JP" sz="2400" i="1">
                                      <a:latin typeface="Cambria Math" panose="02040503050406030204" pitchFamily="18" charset="0"/>
                                    </a:rPr>
                                    <m:t>𝑅</m:t>
                                  </m:r>
                                </m:e>
                                <m:sub>
                                  <m:r>
                                    <a:rPr lang="en-US" altLang="ja-JP" sz="2400" i="1">
                                      <a:latin typeface="Cambria Math" panose="02040503050406030204" pitchFamily="18" charset="0"/>
                                    </a:rPr>
                                    <m:t>2,1</m:t>
                                  </m:r>
                                </m:sub>
                                <m:sup>
                                  <m:f>
                                    <m:fPr>
                                      <m:ctrlPr>
                                        <a:rPr lang="en-US" altLang="ja-JP" sz="2400" i="1">
                                          <a:latin typeface="Cambria Math" panose="02040503050406030204" pitchFamily="18" charset="0"/>
                                        </a:rPr>
                                      </m:ctrlPr>
                                    </m:fPr>
                                    <m:num>
                                      <m:r>
                                        <a:rPr lang="en-US" altLang="ja-JP" sz="2400" i="1">
                                          <a:latin typeface="Cambria Math" panose="02040503050406030204" pitchFamily="18" charset="0"/>
                                        </a:rPr>
                                        <m:t>5</m:t>
                                      </m:r>
                                    </m:num>
                                    <m:den>
                                      <m:r>
                                        <a:rPr lang="en-US" altLang="ja-JP" sz="2400" i="1">
                                          <a:latin typeface="Cambria Math" panose="02040503050406030204" pitchFamily="18" charset="0"/>
                                        </a:rPr>
                                        <m:t>2</m:t>
                                      </m:r>
                                    </m:den>
                                  </m:f>
                                </m:sup>
                              </m:sSubSup>
                            </m:e>
                          </m:d>
                        </m:e>
                        <m:sup>
                          <m:r>
                            <a:rPr lang="en-US" altLang="ja-JP" sz="2400" i="1">
                              <a:latin typeface="Cambria Math" panose="02040503050406030204" pitchFamily="18" charset="0"/>
                            </a:rPr>
                            <m:t>2</m:t>
                          </m:r>
                        </m:sup>
                      </m:sSup>
                    </m:oMath>
                  </m:oMathPara>
                </a14:m>
                <a:endParaRPr lang="en-US" altLang="ja-JP" sz="2400" dirty="0"/>
              </a:p>
              <a:p>
                <a:endParaRPr lang="en-US" altLang="ja-JP" sz="2400" dirty="0"/>
              </a:p>
              <a:p>
                <a:endParaRPr kumimoji="1" lang="en-US" altLang="ja-JP" sz="2400" dirty="0"/>
              </a:p>
            </p:txBody>
          </p:sp>
        </mc:Choice>
        <mc:Fallback xmlns="">
          <p:sp>
            <p:nvSpPr>
              <p:cNvPr id="4" name="テキスト ボックス 3">
                <a:extLst>
                  <a:ext uri="{FF2B5EF4-FFF2-40B4-BE49-F238E27FC236}">
                    <a16:creationId xmlns:a16="http://schemas.microsoft.com/office/drawing/2014/main" id="{0B27B92F-AD26-B57B-721F-87135A3DDA37}"/>
                  </a:ext>
                </a:extLst>
              </p:cNvPr>
              <p:cNvSpPr txBox="1">
                <a:spLocks noRot="1" noChangeAspect="1" noMove="1" noResize="1" noEditPoints="1" noAdjustHandles="1" noChangeArrowheads="1" noChangeShapeType="1" noTextEdit="1"/>
              </p:cNvSpPr>
              <p:nvPr/>
            </p:nvSpPr>
            <p:spPr>
              <a:xfrm>
                <a:off x="770964" y="1272988"/>
                <a:ext cx="9242611" cy="5036122"/>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62866628"/>
      </p:ext>
    </p:extLst>
  </p:cSld>
  <p:clrMapOvr>
    <a:masterClrMapping/>
  </p:clrMapOvr>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468</TotalTime>
  <Words>1039</Words>
  <Application>Microsoft Office PowerPoint</Application>
  <PresentationFormat>ワイド画面</PresentationFormat>
  <Paragraphs>208</Paragraphs>
  <Slides>25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Arial</vt:lpstr>
      <vt:lpstr>Cambria Math</vt:lpstr>
      <vt:lpstr>Trebuchet MS</vt:lpstr>
      <vt:lpstr>Wingdings 3</vt:lpstr>
      <vt:lpstr>ファセット</vt:lpstr>
      <vt:lpstr>強レーザー場中の キセノン原子における スピン偏極ダイナミクス</vt:lpstr>
      <vt:lpstr>課題</vt:lpstr>
      <vt:lpstr>用いたハミルトニアン</vt:lpstr>
      <vt:lpstr>  </vt:lpstr>
      <vt:lpstr>摂動論による1光子過程の解析</vt:lpstr>
      <vt:lpstr>摂動論による1光子過程の解析</vt:lpstr>
      <vt:lpstr>摂動論による1光子過程の解析</vt:lpstr>
      <vt:lpstr>摂動論による1光子過程の解析</vt:lpstr>
      <vt:lpstr>摂動論による1光子過程の解析</vt:lpstr>
      <vt:lpstr>摂動論による1光子過程の解析</vt:lpstr>
      <vt:lpstr>  </vt:lpstr>
      <vt:lpstr>  </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シーガート状態法によるトンネルイオン化過程の解析</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玲貴 清野</dc:creator>
  <cp:lastModifiedBy>玲貴 清野</cp:lastModifiedBy>
  <cp:revision>10</cp:revision>
  <dcterms:created xsi:type="dcterms:W3CDTF">2026-02-05T21:57:48Z</dcterms:created>
  <dcterms:modified xsi:type="dcterms:W3CDTF">2026-02-12T01:33:09Z</dcterms:modified>
</cp:coreProperties>
</file>